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 id="2147483663" r:id="rId3"/>
  </p:sldMasterIdLst>
  <p:notesMasterIdLst>
    <p:notesMasterId r:id="rId37"/>
  </p:notesMasterIdLst>
  <p:handoutMasterIdLst>
    <p:handoutMasterId r:id="rId38"/>
  </p:handoutMasterIdLst>
  <p:sldIdLst>
    <p:sldId id="257" r:id="rId4"/>
    <p:sldId id="292" r:id="rId5"/>
    <p:sldId id="294" r:id="rId6"/>
    <p:sldId id="325" r:id="rId7"/>
    <p:sldId id="296" r:id="rId8"/>
    <p:sldId id="256" r:id="rId9"/>
    <p:sldId id="258" r:id="rId10"/>
    <p:sldId id="259" r:id="rId11"/>
    <p:sldId id="262" r:id="rId12"/>
    <p:sldId id="276" r:id="rId13"/>
    <p:sldId id="318" r:id="rId14"/>
    <p:sldId id="319" r:id="rId15"/>
    <p:sldId id="320" r:id="rId16"/>
    <p:sldId id="287" r:id="rId17"/>
    <p:sldId id="263" r:id="rId18"/>
    <p:sldId id="264" r:id="rId19"/>
    <p:sldId id="321" r:id="rId20"/>
    <p:sldId id="322" r:id="rId21"/>
    <p:sldId id="313" r:id="rId22"/>
    <p:sldId id="307" r:id="rId23"/>
    <p:sldId id="311" r:id="rId24"/>
    <p:sldId id="308" r:id="rId25"/>
    <p:sldId id="309" r:id="rId26"/>
    <p:sldId id="310" r:id="rId27"/>
    <p:sldId id="323" r:id="rId28"/>
    <p:sldId id="324" r:id="rId29"/>
    <p:sldId id="300" r:id="rId30"/>
    <p:sldId id="302" r:id="rId31"/>
    <p:sldId id="303" r:id="rId32"/>
    <p:sldId id="272" r:id="rId33"/>
    <p:sldId id="297" r:id="rId34"/>
    <p:sldId id="291" r:id="rId35"/>
    <p:sldId id="261"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663300"/>
    <a:srgbClr val="4400A8"/>
    <a:srgbClr val="FFFF99"/>
    <a:srgbClr val="3232F8"/>
    <a:srgbClr val="000000"/>
    <a:srgbClr val="993300"/>
    <a:srgbClr val="6600FF"/>
    <a:srgbClr val="BE1299"/>
    <a:srgbClr val="652B89"/>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51" autoAdjust="0"/>
    <p:restoredTop sz="97246" autoAdjust="0"/>
  </p:normalViewPr>
  <p:slideViewPr>
    <p:cSldViewPr>
      <p:cViewPr>
        <p:scale>
          <a:sx n="50" d="100"/>
          <a:sy n="50" d="100"/>
        </p:scale>
        <p:origin x="-2532" y="-84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mpi-fp1\users\sflamm\Sarah%20Flamm\DP%20Powerpoints\DP%20Presentation%20Vienna%202012%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pi-fp1\users\sflamm\My%20Documents\Downloads\200-2030%20number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pi-fp1\users\sflamm\My%20Documents\Downloads\200-2030%20number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pi-fp1\users\sflamm\Sarah%20Flamm\DP%20Powerpoints\DP%20Presentation%20Vienna%202012%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pi-fp1\users\sflamm\Sarah%20Flamm\DP%20Migration%20&amp;%20Economy%20IMF%20paper\IMF4-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1"/>
          <c:order val="0"/>
          <c:tx>
            <c:strRef>
              <c:f>'Fertilty &amp; Dependency '!$W$17</c:f>
              <c:strCache>
                <c:ptCount val="1"/>
                <c:pt idx="0">
                  <c:v>Japan</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'!$X$17:$AC$17</c:f>
              <c:numCache>
                <c:formatCode>General</c:formatCode>
                <c:ptCount val="6"/>
                <c:pt idx="0">
                  <c:v>30</c:v>
                </c:pt>
                <c:pt idx="1">
                  <c:v>35</c:v>
                </c:pt>
                <c:pt idx="2">
                  <c:v>43</c:v>
                </c:pt>
                <c:pt idx="3">
                  <c:v>48</c:v>
                </c:pt>
                <c:pt idx="4">
                  <c:v>50</c:v>
                </c:pt>
                <c:pt idx="5">
                  <c:v>53</c:v>
                </c:pt>
              </c:numCache>
            </c:numRef>
          </c:val>
        </c:ser>
        <c:ser>
          <c:idx val="3"/>
          <c:order val="1"/>
          <c:tx>
            <c:strRef>
              <c:f>'Fertilty &amp; Dependency '!$W$9</c:f>
              <c:strCache>
                <c:ptCount val="1"/>
                <c:pt idx="0">
                  <c:v>Germany</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'!$X$9:$AC$9</c:f>
              <c:numCache>
                <c:formatCode>General</c:formatCode>
                <c:ptCount val="6"/>
                <c:pt idx="0">
                  <c:v>29</c:v>
                </c:pt>
                <c:pt idx="1">
                  <c:v>31</c:v>
                </c:pt>
                <c:pt idx="2">
                  <c:v>33</c:v>
                </c:pt>
                <c:pt idx="3">
                  <c:v>36</c:v>
                </c:pt>
                <c:pt idx="4">
                  <c:v>41</c:v>
                </c:pt>
                <c:pt idx="5">
                  <c:v>48</c:v>
                </c:pt>
              </c:numCache>
            </c:numRef>
          </c:val>
        </c:ser>
        <c:ser>
          <c:idx val="7"/>
          <c:order val="2"/>
          <c:tx>
            <c:strRef>
              <c:f>'Fertilty &amp; Dependency '!$W$13</c:f>
              <c:strCache>
                <c:ptCount val="1"/>
                <c:pt idx="0">
                  <c:v>Italy</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'!$X$13:$AC$13</c:f>
              <c:numCache>
                <c:formatCode>General</c:formatCode>
                <c:ptCount val="6"/>
                <c:pt idx="0">
                  <c:v>30</c:v>
                </c:pt>
                <c:pt idx="1">
                  <c:v>31</c:v>
                </c:pt>
                <c:pt idx="2">
                  <c:v>34</c:v>
                </c:pt>
                <c:pt idx="3">
                  <c:v>36</c:v>
                </c:pt>
                <c:pt idx="4">
                  <c:v>39</c:v>
                </c:pt>
                <c:pt idx="5">
                  <c:v>44</c:v>
                </c:pt>
              </c:numCache>
            </c:numRef>
          </c:val>
        </c:ser>
        <c:ser>
          <c:idx val="2"/>
          <c:order val="3"/>
          <c:tx>
            <c:strRef>
              <c:f>'Fertilty &amp; Dependency '!$W$8</c:f>
              <c:strCache>
                <c:ptCount val="1"/>
                <c:pt idx="0">
                  <c:v>France</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'!$X$8:$AC$8</c:f>
              <c:numCache>
                <c:formatCode>General</c:formatCode>
                <c:ptCount val="6"/>
                <c:pt idx="0">
                  <c:v>25</c:v>
                </c:pt>
                <c:pt idx="1">
                  <c:v>26</c:v>
                </c:pt>
                <c:pt idx="2">
                  <c:v>30</c:v>
                </c:pt>
                <c:pt idx="3">
                  <c:v>33</c:v>
                </c:pt>
                <c:pt idx="4">
                  <c:v>36</c:v>
                </c:pt>
                <c:pt idx="5">
                  <c:v>39</c:v>
                </c:pt>
              </c:numCache>
            </c:numRef>
          </c:val>
        </c:ser>
        <c:ser>
          <c:idx val="0"/>
          <c:order val="4"/>
          <c:tx>
            <c:strRef>
              <c:f>'Fertilty &amp; Dependency '!$W$6</c:f>
              <c:strCache>
                <c:ptCount val="1"/>
                <c:pt idx="0">
                  <c:v>Austria</c:v>
                </c:pt>
              </c:strCache>
            </c:strRef>
          </c:tx>
          <c:spPr>
            <a:ln>
              <a:solidFill>
                <a:srgbClr val="FF0000"/>
              </a:solidFill>
            </a:ln>
          </c:spPr>
          <c:marker>
            <c:spPr>
              <a:solidFill>
                <a:srgbClr val="FF0000"/>
              </a:solidFill>
              <a:ln>
                <a:solidFill>
                  <a:srgbClr val="FF0000"/>
                </a:solidFill>
              </a:ln>
            </c:spPr>
          </c:marker>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'!$X$6:$AC$6</c:f>
              <c:numCache>
                <c:formatCode>General</c:formatCode>
                <c:ptCount val="6"/>
                <c:pt idx="0">
                  <c:v>24</c:v>
                </c:pt>
                <c:pt idx="1">
                  <c:v>26</c:v>
                </c:pt>
                <c:pt idx="2">
                  <c:v>28</c:v>
                </c:pt>
                <c:pt idx="3">
                  <c:v>30</c:v>
                </c:pt>
                <c:pt idx="4">
                  <c:v>34</c:v>
                </c:pt>
                <c:pt idx="5">
                  <c:v>41</c:v>
                </c:pt>
              </c:numCache>
            </c:numRef>
          </c:val>
        </c:ser>
        <c:ser>
          <c:idx val="4"/>
          <c:order val="5"/>
          <c:tx>
            <c:strRef>
              <c:f>'Fertilty &amp; Dependency '!$W$10</c:f>
              <c:strCache>
                <c:ptCount val="1"/>
                <c:pt idx="0">
                  <c:v>Greece</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'!$X$10:$AC$10</c:f>
              <c:numCache>
                <c:formatCode>General</c:formatCode>
                <c:ptCount val="6"/>
                <c:pt idx="0">
                  <c:v>27</c:v>
                </c:pt>
                <c:pt idx="1">
                  <c:v>28</c:v>
                </c:pt>
                <c:pt idx="2">
                  <c:v>30</c:v>
                </c:pt>
                <c:pt idx="3">
                  <c:v>32</c:v>
                </c:pt>
                <c:pt idx="4">
                  <c:v>34</c:v>
                </c:pt>
                <c:pt idx="5">
                  <c:v>37</c:v>
                </c:pt>
              </c:numCache>
            </c:numRef>
          </c:val>
        </c:ser>
        <c:ser>
          <c:idx val="8"/>
          <c:order val="6"/>
          <c:tx>
            <c:strRef>
              <c:f>'Fertilty &amp; Dependency '!$W$14</c:f>
              <c:strCache>
                <c:ptCount val="1"/>
                <c:pt idx="0">
                  <c:v>Portugal</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'!$X$14:$AC$14</c:f>
              <c:numCache>
                <c:formatCode>General</c:formatCode>
                <c:ptCount val="6"/>
                <c:pt idx="0">
                  <c:v>25</c:v>
                </c:pt>
                <c:pt idx="1">
                  <c:v>27</c:v>
                </c:pt>
                <c:pt idx="2">
                  <c:v>29</c:v>
                </c:pt>
                <c:pt idx="3">
                  <c:v>32</c:v>
                </c:pt>
                <c:pt idx="4">
                  <c:v>35</c:v>
                </c:pt>
                <c:pt idx="5">
                  <c:v>40</c:v>
                </c:pt>
              </c:numCache>
            </c:numRef>
          </c:val>
        </c:ser>
        <c:ser>
          <c:idx val="9"/>
          <c:order val="7"/>
          <c:tx>
            <c:strRef>
              <c:f>'Fertilty &amp; Dependency '!$W$15</c:f>
              <c:strCache>
                <c:ptCount val="1"/>
                <c:pt idx="0">
                  <c:v>Spain</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'!$X$15:$AC$15</c:f>
              <c:numCache>
                <c:formatCode>General</c:formatCode>
                <c:ptCount val="6"/>
                <c:pt idx="0">
                  <c:v>24</c:v>
                </c:pt>
                <c:pt idx="1">
                  <c:v>25</c:v>
                </c:pt>
                <c:pt idx="2">
                  <c:v>27</c:v>
                </c:pt>
                <c:pt idx="3">
                  <c:v>29</c:v>
                </c:pt>
                <c:pt idx="4">
                  <c:v>32</c:v>
                </c:pt>
                <c:pt idx="5">
                  <c:v>37</c:v>
                </c:pt>
              </c:numCache>
            </c:numRef>
          </c:val>
        </c:ser>
        <c:ser>
          <c:idx val="10"/>
          <c:order val="8"/>
          <c:tx>
            <c:strRef>
              <c:f>'Fertilty &amp; Dependency '!$W$16</c:f>
              <c:strCache>
                <c:ptCount val="1"/>
                <c:pt idx="0">
                  <c:v>USA</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'!$X$16:$AC$16</c:f>
              <c:numCache>
                <c:formatCode>General</c:formatCode>
                <c:ptCount val="6"/>
                <c:pt idx="0">
                  <c:v>18</c:v>
                </c:pt>
                <c:pt idx="1">
                  <c:v>20</c:v>
                </c:pt>
                <c:pt idx="2">
                  <c:v>22</c:v>
                </c:pt>
                <c:pt idx="3">
                  <c:v>25</c:v>
                </c:pt>
                <c:pt idx="4">
                  <c:v>29</c:v>
                </c:pt>
                <c:pt idx="5">
                  <c:v>33</c:v>
                </c:pt>
              </c:numCache>
            </c:numRef>
          </c:val>
        </c:ser>
        <c:ser>
          <c:idx val="6"/>
          <c:order val="9"/>
          <c:tx>
            <c:strRef>
              <c:f>'Fertilty &amp; Dependency '!$W$12</c:f>
              <c:strCache>
                <c:ptCount val="1"/>
                <c:pt idx="0">
                  <c:v>Ireland</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'!$X$12:$AC$12</c:f>
              <c:numCache>
                <c:formatCode>General</c:formatCode>
                <c:ptCount val="6"/>
                <c:pt idx="0">
                  <c:v>16</c:v>
                </c:pt>
                <c:pt idx="1">
                  <c:v>17</c:v>
                </c:pt>
                <c:pt idx="2">
                  <c:v>20</c:v>
                </c:pt>
                <c:pt idx="3">
                  <c:v>23</c:v>
                </c:pt>
                <c:pt idx="4">
                  <c:v>25</c:v>
                </c:pt>
                <c:pt idx="5">
                  <c:v>28</c:v>
                </c:pt>
              </c:numCache>
            </c:numRef>
          </c:val>
        </c:ser>
        <c:ser>
          <c:idx val="1"/>
          <c:order val="10"/>
          <c:tx>
            <c:strRef>
              <c:f>'Fertilty &amp; Dependency '!$W$7</c:f>
              <c:strCache>
                <c:ptCount val="1"/>
                <c:pt idx="0">
                  <c:v>China</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'!$X$7:$AC$7</c:f>
              <c:numCache>
                <c:formatCode>General</c:formatCode>
                <c:ptCount val="6"/>
                <c:pt idx="0">
                  <c:v>11</c:v>
                </c:pt>
                <c:pt idx="1">
                  <c:v>11</c:v>
                </c:pt>
                <c:pt idx="2">
                  <c:v>13</c:v>
                </c:pt>
                <c:pt idx="3">
                  <c:v>17</c:v>
                </c:pt>
                <c:pt idx="4">
                  <c:v>20</c:v>
                </c:pt>
                <c:pt idx="5">
                  <c:v>24</c:v>
                </c:pt>
              </c:numCache>
            </c:numRef>
          </c:val>
        </c:ser>
        <c:ser>
          <c:idx val="5"/>
          <c:order val="11"/>
          <c:tx>
            <c:strRef>
              <c:f>'Fertilty &amp; Dependency '!$W$11</c:f>
              <c:strCache>
                <c:ptCount val="1"/>
                <c:pt idx="0">
                  <c:v>India</c:v>
                </c:pt>
              </c:strCache>
            </c:strRef>
          </c:tx>
          <c:cat>
            <c:numRef>
              <c:f>'Fertilty &amp; Dependency '!$X$5:$AC$5</c:f>
              <c:numCache>
                <c:formatCode>General</c:formatCode>
                <c:ptCount val="6"/>
                <c:pt idx="0">
                  <c:v>2005</c:v>
                </c:pt>
                <c:pt idx="1">
                  <c:v>2010</c:v>
                </c:pt>
                <c:pt idx="2">
                  <c:v>2015</c:v>
                </c:pt>
                <c:pt idx="3">
                  <c:v>2020</c:v>
                </c:pt>
                <c:pt idx="4">
                  <c:v>2025</c:v>
                </c:pt>
                <c:pt idx="5">
                  <c:v>2030</c:v>
                </c:pt>
              </c:numCache>
            </c:numRef>
          </c:cat>
          <c:val>
            <c:numRef>
              <c:f>'Fertilty &amp; Dependency '!$X$11:$AC$11</c:f>
              <c:numCache>
                <c:formatCode>General</c:formatCode>
                <c:ptCount val="6"/>
                <c:pt idx="0">
                  <c:v>7</c:v>
                </c:pt>
                <c:pt idx="1">
                  <c:v>8</c:v>
                </c:pt>
                <c:pt idx="2">
                  <c:v>8</c:v>
                </c:pt>
                <c:pt idx="3">
                  <c:v>9</c:v>
                </c:pt>
                <c:pt idx="4">
                  <c:v>11</c:v>
                </c:pt>
                <c:pt idx="5">
                  <c:v>12</c:v>
                </c:pt>
              </c:numCache>
            </c:numRef>
          </c:val>
        </c:ser>
        <c:ser>
          <c:idx val="12"/>
          <c:order val="12"/>
          <c:tx>
            <c:strRef>
              <c:f>'Fertilty &amp; Dependency '!$W$18</c:f>
              <c:strCache>
                <c:ptCount val="1"/>
                <c:pt idx="0">
                  <c:v>Russia</c:v>
                </c:pt>
              </c:strCache>
            </c:strRef>
          </c:tx>
          <c:val>
            <c:numRef>
              <c:f>'Fertilty &amp; Dependency '!$X$18:$AC$18</c:f>
              <c:numCache>
                <c:formatCode>General</c:formatCode>
                <c:ptCount val="6"/>
                <c:pt idx="0">
                  <c:v>19</c:v>
                </c:pt>
                <c:pt idx="1">
                  <c:v>18</c:v>
                </c:pt>
                <c:pt idx="2">
                  <c:v>19</c:v>
                </c:pt>
                <c:pt idx="3">
                  <c:v>23</c:v>
                </c:pt>
                <c:pt idx="4">
                  <c:v>26</c:v>
                </c:pt>
                <c:pt idx="5">
                  <c:v>29</c:v>
                </c:pt>
              </c:numCache>
            </c:numRef>
          </c:val>
        </c:ser>
        <c:marker val="1"/>
        <c:axId val="143815424"/>
        <c:axId val="143816960"/>
      </c:lineChart>
      <c:catAx>
        <c:axId val="143815424"/>
        <c:scaling>
          <c:orientation val="minMax"/>
        </c:scaling>
        <c:axPos val="b"/>
        <c:numFmt formatCode="General" sourceLinked="1"/>
        <c:tickLblPos val="nextTo"/>
        <c:txPr>
          <a:bodyPr/>
          <a:lstStyle/>
          <a:p>
            <a:pPr>
              <a:defRPr sz="1100" b="1"/>
            </a:pPr>
            <a:endParaRPr lang="en-US"/>
          </a:p>
        </c:txPr>
        <c:crossAx val="143816960"/>
        <c:crosses val="autoZero"/>
        <c:auto val="1"/>
        <c:lblAlgn val="ctr"/>
        <c:lblOffset val="100"/>
      </c:catAx>
      <c:valAx>
        <c:axId val="143816960"/>
        <c:scaling>
          <c:orientation val="minMax"/>
        </c:scaling>
        <c:axPos val="l"/>
        <c:majorGridlines/>
        <c:numFmt formatCode="General" sourceLinked="1"/>
        <c:tickLblPos val="nextTo"/>
        <c:txPr>
          <a:bodyPr/>
          <a:lstStyle/>
          <a:p>
            <a:pPr>
              <a:defRPr sz="1100"/>
            </a:pPr>
            <a:endParaRPr lang="en-US"/>
          </a:p>
        </c:txPr>
        <c:crossAx val="143815424"/>
        <c:crosses val="autoZero"/>
        <c:crossBetween val="between"/>
      </c:valAx>
      <c:spPr>
        <a:solidFill>
          <a:schemeClr val="bg1">
            <a:lumMod val="75000"/>
          </a:schemeClr>
        </a:solidFill>
      </c:spPr>
    </c:plotArea>
    <c:legend>
      <c:legendPos val="r"/>
      <c:legendEntry>
        <c:idx val="4"/>
        <c:txPr>
          <a:bodyPr/>
          <a:lstStyle/>
          <a:p>
            <a:pPr>
              <a:defRPr sz="1100" b="1">
                <a:solidFill>
                  <a:srgbClr val="FF0000"/>
                </a:solidFill>
              </a:defRPr>
            </a:pPr>
            <a:endParaRPr lang="en-US"/>
          </a:p>
        </c:txPr>
      </c:legendEntry>
      <c:layout>
        <c:manualLayout>
          <c:xMode val="edge"/>
          <c:yMode val="edge"/>
          <c:x val="0.85293265706651544"/>
          <c:y val="5.5772846575996175E-2"/>
          <c:w val="0.14706734969131427"/>
          <c:h val="0.84520152669892512"/>
        </c:manualLayout>
      </c:layout>
      <c:txPr>
        <a:bodyPr/>
        <a:lstStyle/>
        <a:p>
          <a:pPr>
            <a:defRPr sz="11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864129483814524"/>
          <c:y val="0.16033573928258968"/>
          <c:w val="0.57943224899917811"/>
          <c:h val="0.66614173228346862"/>
        </c:manualLayout>
      </c:layout>
      <c:lineChart>
        <c:grouping val="standard"/>
        <c:ser>
          <c:idx val="1"/>
          <c:order val="0"/>
          <c:tx>
            <c:strRef>
              <c:f>ESTIMATES!$C$14242</c:f>
              <c:strCache>
                <c:ptCount val="1"/>
                <c:pt idx="0">
                  <c:v>MENA (sending)</c:v>
                </c:pt>
              </c:strCache>
            </c:strRef>
          </c:tx>
          <c:marker>
            <c:symbol val="square"/>
            <c:size val="5"/>
          </c:marker>
          <c:cat>
            <c:numRef>
              <c:f>ESTIMATES!$B$14243:$B$14250</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ESTIMATES!$C$14243:$C$14250</c:f>
              <c:numCache>
                <c:formatCode>_(* #,##0_);_(* \(#,##0\);_(* "-"??_);_(@_)</c:formatCode>
                <c:ptCount val="8"/>
                <c:pt idx="0">
                  <c:v>177614</c:v>
                </c:pt>
                <c:pt idx="1">
                  <c:v>201661</c:v>
                </c:pt>
                <c:pt idx="2">
                  <c:v>226346</c:v>
                </c:pt>
                <c:pt idx="3">
                  <c:v>250887</c:v>
                </c:pt>
                <c:pt idx="4">
                  <c:v>274607</c:v>
                </c:pt>
                <c:pt idx="5">
                  <c:v>298805</c:v>
                </c:pt>
                <c:pt idx="6">
                  <c:v>321583</c:v>
                </c:pt>
                <c:pt idx="7">
                  <c:v>343523</c:v>
                </c:pt>
              </c:numCache>
            </c:numRef>
          </c:val>
        </c:ser>
        <c:ser>
          <c:idx val="2"/>
          <c:order val="1"/>
          <c:tx>
            <c:strRef>
              <c:f>ESTIMATES!$D$14242</c:f>
              <c:strCache>
                <c:ptCount val="1"/>
                <c:pt idx="0">
                  <c:v>EU-27</c:v>
                </c:pt>
              </c:strCache>
            </c:strRef>
          </c:tx>
          <c:marker>
            <c:symbol val="triangle"/>
            <c:size val="5"/>
          </c:marker>
          <c:cat>
            <c:numRef>
              <c:f>ESTIMATES!$B$14243:$B$14250</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ESTIMATES!$D$14243:$D$14250</c:f>
              <c:numCache>
                <c:formatCode>General</c:formatCode>
                <c:ptCount val="8"/>
                <c:pt idx="0">
                  <c:v>570277</c:v>
                </c:pt>
                <c:pt idx="1">
                  <c:v>448644</c:v>
                </c:pt>
                <c:pt idx="2">
                  <c:v>347835</c:v>
                </c:pt>
                <c:pt idx="3">
                  <c:v>332243</c:v>
                </c:pt>
                <c:pt idx="4">
                  <c:v>327439</c:v>
                </c:pt>
                <c:pt idx="5">
                  <c:v>322056</c:v>
                </c:pt>
                <c:pt idx="6">
                  <c:v>315090</c:v>
                </c:pt>
                <c:pt idx="7">
                  <c:v>307012</c:v>
                </c:pt>
              </c:numCache>
            </c:numRef>
          </c:val>
        </c:ser>
        <c:ser>
          <c:idx val="3"/>
          <c:order val="2"/>
          <c:tx>
            <c:strRef>
              <c:f>ESTIMATES!$E$14242</c:f>
              <c:strCache>
                <c:ptCount val="1"/>
                <c:pt idx="0">
                  <c:v>Morocco</c:v>
                </c:pt>
              </c:strCache>
            </c:strRef>
          </c:tx>
          <c:marker>
            <c:symbol val="diamond"/>
            <c:size val="5"/>
          </c:marker>
          <c:cat>
            <c:numRef>
              <c:f>ESTIMATES!$B$14243:$B$14250</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ESTIMATES!$E$14243:$E$14250</c:f>
              <c:numCache>
                <c:formatCode>General</c:formatCode>
                <c:ptCount val="8"/>
                <c:pt idx="0">
                  <c:v>17778</c:v>
                </c:pt>
                <c:pt idx="1">
                  <c:v>19585</c:v>
                </c:pt>
                <c:pt idx="2">
                  <c:v>21247</c:v>
                </c:pt>
                <c:pt idx="3">
                  <c:v>22690</c:v>
                </c:pt>
                <c:pt idx="4">
                  <c:v>23789</c:v>
                </c:pt>
                <c:pt idx="5">
                  <c:v>24674</c:v>
                </c:pt>
                <c:pt idx="6">
                  <c:v>25533</c:v>
                </c:pt>
                <c:pt idx="7">
                  <c:v>26172</c:v>
                </c:pt>
              </c:numCache>
            </c:numRef>
          </c:val>
        </c:ser>
        <c:ser>
          <c:idx val="4"/>
          <c:order val="3"/>
          <c:tx>
            <c:strRef>
              <c:f>ESTIMATES!$F$14242</c:f>
              <c:strCache>
                <c:ptCount val="1"/>
                <c:pt idx="0">
                  <c:v>Turkey</c:v>
                </c:pt>
              </c:strCache>
            </c:strRef>
          </c:tx>
          <c:marker>
            <c:symbol val="circle"/>
            <c:size val="5"/>
          </c:marker>
          <c:cat>
            <c:numRef>
              <c:f>ESTIMATES!$B$14243:$B$14250</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ESTIMATES!$F$14243:$F$14250</c:f>
              <c:numCache>
                <c:formatCode>General</c:formatCode>
                <c:ptCount val="8"/>
                <c:pt idx="0">
                  <c:v>40798</c:v>
                </c:pt>
                <c:pt idx="1">
                  <c:v>44948</c:v>
                </c:pt>
                <c:pt idx="2">
                  <c:v>49224</c:v>
                </c:pt>
                <c:pt idx="3">
                  <c:v>52958</c:v>
                </c:pt>
                <c:pt idx="4">
                  <c:v>55719</c:v>
                </c:pt>
                <c:pt idx="5">
                  <c:v>58239</c:v>
                </c:pt>
                <c:pt idx="6">
                  <c:v>59784</c:v>
                </c:pt>
                <c:pt idx="7">
                  <c:v>74907</c:v>
                </c:pt>
              </c:numCache>
            </c:numRef>
          </c:val>
        </c:ser>
        <c:ser>
          <c:idx val="5"/>
          <c:order val="4"/>
          <c:tx>
            <c:strRef>
              <c:f>ESTIMATES!$G$14242</c:f>
              <c:strCache>
                <c:ptCount val="1"/>
                <c:pt idx="0">
                  <c:v>Egypt</c:v>
                </c:pt>
              </c:strCache>
            </c:strRef>
          </c:tx>
          <c:marker>
            <c:symbol val="square"/>
            <c:size val="5"/>
          </c:marker>
          <c:cat>
            <c:numRef>
              <c:f>ESTIMATES!$B$14243:$B$14250</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ESTIMATES!$G$14243:$G$14250</c:f>
              <c:numCache>
                <c:formatCode>#\ ###\ ###\ ##0;\-#\ ###\ ###\ ##0;0</c:formatCode>
                <c:ptCount val="8"/>
                <c:pt idx="0">
                  <c:v>40287.772000000004</c:v>
                </c:pt>
                <c:pt idx="1">
                  <c:v>46167.133999999998</c:v>
                </c:pt>
                <c:pt idx="2">
                  <c:v>51459.569999999992</c:v>
                </c:pt>
                <c:pt idx="3">
                  <c:v>56348.768999999993</c:v>
                </c:pt>
                <c:pt idx="4">
                  <c:v>61282.126000000004</c:v>
                </c:pt>
                <c:pt idx="5">
                  <c:v>66126.736999999979</c:v>
                </c:pt>
                <c:pt idx="6">
                  <c:v>70776.375000000029</c:v>
                </c:pt>
                <c:pt idx="7">
                  <c:v>60766</c:v>
                </c:pt>
              </c:numCache>
            </c:numRef>
          </c:val>
        </c:ser>
        <c:marker val="1"/>
        <c:axId val="143926784"/>
        <c:axId val="143928320"/>
      </c:lineChart>
      <c:catAx>
        <c:axId val="143926784"/>
        <c:scaling>
          <c:orientation val="minMax"/>
        </c:scaling>
        <c:axPos val="b"/>
        <c:numFmt formatCode="General" sourceLinked="1"/>
        <c:tickLblPos val="nextTo"/>
        <c:txPr>
          <a:bodyPr/>
          <a:lstStyle/>
          <a:p>
            <a:pPr>
              <a:defRPr sz="1400"/>
            </a:pPr>
            <a:endParaRPr lang="en-US"/>
          </a:p>
        </c:txPr>
        <c:crossAx val="143928320"/>
        <c:crosses val="autoZero"/>
        <c:auto val="1"/>
        <c:lblAlgn val="ctr"/>
        <c:lblOffset val="100"/>
      </c:catAx>
      <c:valAx>
        <c:axId val="143928320"/>
        <c:scaling>
          <c:orientation val="minMax"/>
        </c:scaling>
        <c:axPos val="l"/>
        <c:majorGridlines/>
        <c:title>
          <c:tx>
            <c:rich>
              <a:bodyPr rot="-5400000" vert="horz"/>
              <a:lstStyle/>
              <a:p>
                <a:pPr>
                  <a:defRPr/>
                </a:pPr>
                <a:r>
                  <a:rPr lang="en-US" sz="1200" dirty="0" smtClean="0">
                    <a:latin typeface="Arial" pitchFamily="34" charset="0"/>
                    <a:cs typeface="Arial" pitchFamily="34" charset="0"/>
                  </a:rPr>
                  <a:t>Population (in thousands)</a:t>
                </a:r>
                <a:endParaRPr lang="en-US" sz="1200" dirty="0">
                  <a:latin typeface="Arial" pitchFamily="34" charset="0"/>
                  <a:cs typeface="Arial" pitchFamily="34" charset="0"/>
                </a:endParaRPr>
              </a:p>
            </c:rich>
          </c:tx>
          <c:layout/>
        </c:title>
        <c:numFmt formatCode="_(* #,##0_);_(* \(#,##0\);_(* &quot;-&quot;??_);_(@_)" sourceLinked="1"/>
        <c:tickLblPos val="nextTo"/>
        <c:txPr>
          <a:bodyPr/>
          <a:lstStyle/>
          <a:p>
            <a:pPr>
              <a:defRPr sz="1400"/>
            </a:pPr>
            <a:endParaRPr lang="en-US"/>
          </a:p>
        </c:txPr>
        <c:crossAx val="143926784"/>
        <c:crosses val="autoZero"/>
        <c:crossBetween val="between"/>
      </c:valAx>
    </c:plotArea>
    <c:legend>
      <c:legendPos val="r"/>
      <c:layout>
        <c:manualLayout>
          <c:xMode val="edge"/>
          <c:yMode val="edge"/>
          <c:x val="0.7359342771547509"/>
          <c:y val="0.343473576996906"/>
          <c:w val="0.24218020095972853"/>
          <c:h val="0.30310259724997218"/>
        </c:manualLayout>
      </c:layout>
      <c:txPr>
        <a:bodyPr/>
        <a:lstStyle/>
        <a:p>
          <a:pPr>
            <a:defRPr sz="16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312740531710991"/>
          <c:y val="8.2934350187358744E-2"/>
          <c:w val="0.56423381452318766"/>
          <c:h val="0.79822506561679785"/>
        </c:manualLayout>
      </c:layout>
      <c:lineChart>
        <c:grouping val="standard"/>
        <c:ser>
          <c:idx val="0"/>
          <c:order val="0"/>
          <c:tx>
            <c:strRef>
              <c:f>ESTIMATES!$C$14224</c:f>
              <c:strCache>
                <c:ptCount val="1"/>
                <c:pt idx="0">
                  <c:v>MENA (sending) </c:v>
                </c:pt>
              </c:strCache>
            </c:strRef>
          </c:tx>
          <c:spPr>
            <a:ln>
              <a:solidFill>
                <a:schemeClr val="accent2">
                  <a:lumMod val="75000"/>
                </a:schemeClr>
              </a:solidFill>
            </a:ln>
          </c:spPr>
          <c:marker>
            <c:symbol val="square"/>
            <c:size val="5"/>
            <c:spPr>
              <a:solidFill>
                <a:schemeClr val="accent2">
                  <a:lumMod val="75000"/>
                </a:schemeClr>
              </a:solidFill>
              <a:ln>
                <a:noFill/>
              </a:ln>
            </c:spPr>
          </c:marker>
          <c:cat>
            <c:numRef>
              <c:f>ESTIMATES!$B$14225:$B$14232</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ESTIMATES!$C$14225:$C$14232</c:f>
              <c:numCache>
                <c:formatCode>_(* #,##0_);_(* \(#,##0\);_(* "-"??_);_(@_)</c:formatCode>
                <c:ptCount val="8"/>
                <c:pt idx="0">
                  <c:v>52996</c:v>
                </c:pt>
                <c:pt idx="1">
                  <c:v>60790</c:v>
                </c:pt>
                <c:pt idx="2">
                  <c:v>66737</c:v>
                </c:pt>
                <c:pt idx="3">
                  <c:v>69901</c:v>
                </c:pt>
                <c:pt idx="4">
                  <c:v>71986</c:v>
                </c:pt>
                <c:pt idx="5">
                  <c:v>74701</c:v>
                </c:pt>
                <c:pt idx="6">
                  <c:v>78963</c:v>
                </c:pt>
                <c:pt idx="7">
                  <c:v>82686</c:v>
                </c:pt>
              </c:numCache>
            </c:numRef>
          </c:val>
        </c:ser>
        <c:ser>
          <c:idx val="1"/>
          <c:order val="1"/>
          <c:tx>
            <c:strRef>
              <c:f>ESTIMATES!$D$14224</c:f>
              <c:strCache>
                <c:ptCount val="1"/>
                <c:pt idx="0">
                  <c:v>EU-27</c:v>
                </c:pt>
              </c:strCache>
            </c:strRef>
          </c:tx>
          <c:spPr>
            <a:ln>
              <a:solidFill>
                <a:schemeClr val="accent3">
                  <a:lumMod val="75000"/>
                </a:schemeClr>
              </a:solidFill>
            </a:ln>
          </c:spPr>
          <c:marker>
            <c:symbol val="triangle"/>
            <c:size val="5"/>
            <c:spPr>
              <a:solidFill>
                <a:schemeClr val="accent3">
                  <a:lumMod val="75000"/>
                </a:schemeClr>
              </a:solidFill>
              <a:ln>
                <a:noFill/>
              </a:ln>
            </c:spPr>
          </c:marker>
          <c:cat>
            <c:numRef>
              <c:f>ESTIMATES!$B$14225:$B$14232</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ESTIMATES!$D$14225:$D$14232</c:f>
              <c:numCache>
                <c:formatCode>General</c:formatCode>
                <c:ptCount val="8"/>
                <c:pt idx="0">
                  <c:v>133695</c:v>
                </c:pt>
                <c:pt idx="1">
                  <c:v>102330</c:v>
                </c:pt>
                <c:pt idx="2">
                  <c:v>68786</c:v>
                </c:pt>
                <c:pt idx="3">
                  <c:v>61456</c:v>
                </c:pt>
                <c:pt idx="4">
                  <c:v>57029</c:v>
                </c:pt>
                <c:pt idx="5">
                  <c:v>54751</c:v>
                </c:pt>
                <c:pt idx="6">
                  <c:v>55486</c:v>
                </c:pt>
                <c:pt idx="7">
                  <c:v>54750</c:v>
                </c:pt>
              </c:numCache>
            </c:numRef>
          </c:val>
        </c:ser>
        <c:ser>
          <c:idx val="2"/>
          <c:order val="2"/>
          <c:tx>
            <c:strRef>
              <c:f>ESTIMATES!$E$14224</c:f>
              <c:strCache>
                <c:ptCount val="1"/>
                <c:pt idx="0">
                  <c:v>Morocco</c:v>
                </c:pt>
              </c:strCache>
            </c:strRef>
          </c:tx>
          <c:spPr>
            <a:ln>
              <a:solidFill>
                <a:schemeClr val="accent4">
                  <a:lumMod val="75000"/>
                </a:schemeClr>
              </a:solidFill>
            </a:ln>
          </c:spPr>
          <c:marker>
            <c:symbol val="diamond"/>
            <c:size val="5"/>
            <c:spPr>
              <a:solidFill>
                <a:schemeClr val="accent4">
                  <a:lumMod val="75000"/>
                </a:schemeClr>
              </a:solidFill>
              <a:ln>
                <a:noFill/>
              </a:ln>
            </c:spPr>
          </c:marker>
          <c:cat>
            <c:numRef>
              <c:f>ESTIMATES!$B$14225:$B$14232</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ESTIMATES!$E$14225:$E$14232</c:f>
              <c:numCache>
                <c:formatCode>General</c:formatCode>
                <c:ptCount val="8"/>
                <c:pt idx="0">
                  <c:v>5194</c:v>
                </c:pt>
                <c:pt idx="1">
                  <c:v>5692</c:v>
                </c:pt>
                <c:pt idx="2">
                  <c:v>6047</c:v>
                </c:pt>
                <c:pt idx="3">
                  <c:v>6060</c:v>
                </c:pt>
                <c:pt idx="4">
                  <c:v>5858</c:v>
                </c:pt>
                <c:pt idx="5">
                  <c:v>2606</c:v>
                </c:pt>
                <c:pt idx="6">
                  <c:v>5623</c:v>
                </c:pt>
                <c:pt idx="7">
                  <c:v>5679</c:v>
                </c:pt>
              </c:numCache>
            </c:numRef>
          </c:val>
        </c:ser>
        <c:ser>
          <c:idx val="3"/>
          <c:order val="3"/>
          <c:tx>
            <c:strRef>
              <c:f>ESTIMATES!$F$14224</c:f>
              <c:strCache>
                <c:ptCount val="1"/>
                <c:pt idx="0">
                  <c:v>Turkey</c:v>
                </c:pt>
              </c:strCache>
            </c:strRef>
          </c:tx>
          <c:spPr>
            <a:ln>
              <a:solidFill>
                <a:schemeClr val="accent5">
                  <a:lumMod val="75000"/>
                </a:schemeClr>
              </a:solidFill>
            </a:ln>
          </c:spPr>
          <c:marker>
            <c:symbol val="circle"/>
            <c:size val="5"/>
            <c:spPr>
              <a:solidFill>
                <a:schemeClr val="accent5">
                  <a:lumMod val="75000"/>
                </a:schemeClr>
              </a:solidFill>
              <a:ln>
                <a:noFill/>
              </a:ln>
            </c:spPr>
          </c:marker>
          <c:cat>
            <c:numRef>
              <c:f>ESTIMATES!$B$14225:$B$14232</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ESTIMATES!$F$14225:$F$14232</c:f>
              <c:numCache>
                <c:formatCode>General</c:formatCode>
                <c:ptCount val="8"/>
                <c:pt idx="0">
                  <c:v>11706</c:v>
                </c:pt>
                <c:pt idx="1">
                  <c:v>12797</c:v>
                </c:pt>
                <c:pt idx="2">
                  <c:v>12981</c:v>
                </c:pt>
                <c:pt idx="3">
                  <c:v>12834</c:v>
                </c:pt>
                <c:pt idx="4">
                  <c:v>12961</c:v>
                </c:pt>
                <c:pt idx="5">
                  <c:v>12680</c:v>
                </c:pt>
                <c:pt idx="6">
                  <c:v>12562</c:v>
                </c:pt>
                <c:pt idx="7">
                  <c:v>17685</c:v>
                </c:pt>
              </c:numCache>
            </c:numRef>
          </c:val>
        </c:ser>
        <c:ser>
          <c:idx val="4"/>
          <c:order val="4"/>
          <c:tx>
            <c:strRef>
              <c:f>ESTIMATES!$G$14224</c:f>
              <c:strCache>
                <c:ptCount val="1"/>
                <c:pt idx="0">
                  <c:v>Egypt</c:v>
                </c:pt>
              </c:strCache>
            </c:strRef>
          </c:tx>
          <c:spPr>
            <a:ln>
              <a:solidFill>
                <a:schemeClr val="accent6">
                  <a:lumMod val="75000"/>
                </a:schemeClr>
              </a:solidFill>
            </a:ln>
          </c:spPr>
          <c:marker>
            <c:symbol val="square"/>
            <c:size val="5"/>
            <c:spPr>
              <a:solidFill>
                <a:schemeClr val="accent6">
                  <a:lumMod val="75000"/>
                </a:schemeClr>
              </a:solidFill>
              <a:ln>
                <a:noFill/>
              </a:ln>
            </c:spPr>
          </c:marker>
          <c:cat>
            <c:numRef>
              <c:f>ESTIMATES!$B$14225:$B$14232</c:f>
              <c:numCache>
                <c:formatCode>General</c:formatCode>
                <c:ptCount val="8"/>
                <c:pt idx="0">
                  <c:v>2000</c:v>
                </c:pt>
                <c:pt idx="1">
                  <c:v>2005</c:v>
                </c:pt>
                <c:pt idx="2">
                  <c:v>2010</c:v>
                </c:pt>
                <c:pt idx="3">
                  <c:v>2015</c:v>
                </c:pt>
                <c:pt idx="4">
                  <c:v>2020</c:v>
                </c:pt>
                <c:pt idx="5">
                  <c:v>2025</c:v>
                </c:pt>
                <c:pt idx="6">
                  <c:v>2030</c:v>
                </c:pt>
                <c:pt idx="7">
                  <c:v>2035</c:v>
                </c:pt>
              </c:numCache>
            </c:numRef>
          </c:cat>
          <c:val>
            <c:numRef>
              <c:f>ESTIMATES!$G$14225:$G$14232</c:f>
              <c:numCache>
                <c:formatCode>#\ ###\ ###\ ##0;\-#\ ###\ ###\ ##0;0</c:formatCode>
                <c:ptCount val="8"/>
                <c:pt idx="0">
                  <c:v>11184</c:v>
                </c:pt>
                <c:pt idx="1">
                  <c:v>13568</c:v>
                </c:pt>
                <c:pt idx="2">
                  <c:v>15504</c:v>
                </c:pt>
                <c:pt idx="3">
                  <c:v>15728</c:v>
                </c:pt>
                <c:pt idx="4">
                  <c:v>15500</c:v>
                </c:pt>
                <c:pt idx="5">
                  <c:v>16104</c:v>
                </c:pt>
                <c:pt idx="6">
                  <c:v>16993</c:v>
                </c:pt>
                <c:pt idx="7">
                  <c:v>12530</c:v>
                </c:pt>
              </c:numCache>
            </c:numRef>
          </c:val>
        </c:ser>
        <c:marker val="1"/>
        <c:axId val="1513344"/>
        <c:axId val="1523712"/>
      </c:lineChart>
      <c:catAx>
        <c:axId val="1513344"/>
        <c:scaling>
          <c:orientation val="minMax"/>
        </c:scaling>
        <c:axPos val="b"/>
        <c:numFmt formatCode="General" sourceLinked="1"/>
        <c:tickLblPos val="nextTo"/>
        <c:txPr>
          <a:bodyPr/>
          <a:lstStyle/>
          <a:p>
            <a:pPr>
              <a:defRPr sz="1400"/>
            </a:pPr>
            <a:endParaRPr lang="en-US"/>
          </a:p>
        </c:txPr>
        <c:crossAx val="1523712"/>
        <c:crosses val="autoZero"/>
        <c:auto val="1"/>
        <c:lblAlgn val="ctr"/>
        <c:lblOffset val="100"/>
      </c:catAx>
      <c:valAx>
        <c:axId val="1523712"/>
        <c:scaling>
          <c:orientation val="minMax"/>
        </c:scaling>
        <c:axPos val="l"/>
        <c:majorGridlines/>
        <c:title>
          <c:tx>
            <c:rich>
              <a:bodyPr rot="-5400000" vert="horz"/>
              <a:lstStyle/>
              <a:p>
                <a:pPr>
                  <a:defRPr/>
                </a:pPr>
                <a:r>
                  <a:rPr lang="en-US" sz="1200" dirty="0" smtClean="0">
                    <a:latin typeface="Arial" pitchFamily="34" charset="0"/>
                    <a:cs typeface="Arial" pitchFamily="34" charset="0"/>
                  </a:rPr>
                  <a:t>Population (thousands)</a:t>
                </a:r>
                <a:endParaRPr lang="en-US" sz="1200" dirty="0">
                  <a:latin typeface="Arial" pitchFamily="34" charset="0"/>
                  <a:cs typeface="Arial" pitchFamily="34" charset="0"/>
                </a:endParaRPr>
              </a:p>
            </c:rich>
          </c:tx>
          <c:layout/>
        </c:title>
        <c:numFmt formatCode="_(* #,##0_);_(* \(#,##0\);_(* &quot;-&quot;??_);_(@_)" sourceLinked="1"/>
        <c:tickLblPos val="nextTo"/>
        <c:txPr>
          <a:bodyPr/>
          <a:lstStyle/>
          <a:p>
            <a:pPr>
              <a:defRPr sz="1400"/>
            </a:pPr>
            <a:endParaRPr lang="en-US"/>
          </a:p>
        </c:txPr>
        <c:crossAx val="1513344"/>
        <c:crosses val="autoZero"/>
        <c:crossBetween val="between"/>
      </c:valAx>
    </c:plotArea>
    <c:legend>
      <c:legendPos val="r"/>
      <c:layout>
        <c:manualLayout>
          <c:xMode val="edge"/>
          <c:yMode val="edge"/>
          <c:x val="0.76404611188307514"/>
          <c:y val="0.38488281070129515"/>
          <c:w val="0.23595385836885988"/>
          <c:h val="0.37909671668399941"/>
        </c:manualLayout>
      </c:layout>
      <c:overlay val="1"/>
      <c:txPr>
        <a:bodyPr/>
        <a:lstStyle/>
        <a:p>
          <a:pPr>
            <a:defRPr sz="16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Total</a:t>
            </a:r>
            <a:r>
              <a:rPr lang="en-US" baseline="0" dirty="0" smtClean="0"/>
              <a:t> </a:t>
            </a:r>
            <a:r>
              <a:rPr lang="en-US" dirty="0" smtClean="0"/>
              <a:t>Unemployment </a:t>
            </a:r>
            <a:r>
              <a:rPr lang="en-US" baseline="0" dirty="0" smtClean="0"/>
              <a:t>(Quarterly)</a:t>
            </a:r>
            <a:endParaRPr lang="en-US" dirty="0"/>
          </a:p>
        </c:rich>
      </c:tx>
      <c:layout/>
    </c:title>
    <c:plotArea>
      <c:layout>
        <c:manualLayout>
          <c:layoutTarget val="inner"/>
          <c:xMode val="edge"/>
          <c:yMode val="edge"/>
          <c:x val="8.6903685952299456E-2"/>
          <c:y val="9.9702474690663678E-2"/>
          <c:w val="0.72164886454410615"/>
          <c:h val="0.71415298087739021"/>
        </c:manualLayout>
      </c:layout>
      <c:lineChart>
        <c:grouping val="standard"/>
        <c:ser>
          <c:idx val="0"/>
          <c:order val="0"/>
          <c:tx>
            <c:strRef>
              <c:f>'Total unemp (2)'!$A$12</c:f>
              <c:strCache>
                <c:ptCount val="1"/>
                <c:pt idx="0">
                  <c:v>Germany</c:v>
                </c:pt>
              </c:strCache>
            </c:strRef>
          </c:tx>
          <c:marker>
            <c:symbol val="none"/>
          </c:marker>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(2)'!$B$12:$BF$12</c:f>
              <c:numCache>
                <c:formatCode>#,##0.0</c:formatCode>
                <c:ptCount val="57"/>
                <c:pt idx="0">
                  <c:v>9.7000000000000011</c:v>
                </c:pt>
                <c:pt idx="1">
                  <c:v>9.6</c:v>
                </c:pt>
                <c:pt idx="2">
                  <c:v>9.3000000000000007</c:v>
                </c:pt>
                <c:pt idx="3">
                  <c:v>9.1</c:v>
                </c:pt>
                <c:pt idx="4">
                  <c:v>8.9</c:v>
                </c:pt>
                <c:pt idx="5">
                  <c:v>8.7000000000000011</c:v>
                </c:pt>
                <c:pt idx="6">
                  <c:v>8.5</c:v>
                </c:pt>
                <c:pt idx="7">
                  <c:v>8.3000000000000007</c:v>
                </c:pt>
                <c:pt idx="8">
                  <c:v>8.2000000000000011</c:v>
                </c:pt>
                <c:pt idx="9">
                  <c:v>8</c:v>
                </c:pt>
                <c:pt idx="10">
                  <c:v>7.9</c:v>
                </c:pt>
                <c:pt idx="11">
                  <c:v>7.8</c:v>
                </c:pt>
                <c:pt idx="12">
                  <c:v>7.7</c:v>
                </c:pt>
                <c:pt idx="13">
                  <c:v>7.7</c:v>
                </c:pt>
                <c:pt idx="14">
                  <c:v>7.9</c:v>
                </c:pt>
                <c:pt idx="15">
                  <c:v>8.1</c:v>
                </c:pt>
                <c:pt idx="16">
                  <c:v>8.3000000000000007</c:v>
                </c:pt>
                <c:pt idx="17">
                  <c:v>8.5</c:v>
                </c:pt>
                <c:pt idx="18">
                  <c:v>8.8000000000000007</c:v>
                </c:pt>
                <c:pt idx="19">
                  <c:v>9.2000000000000011</c:v>
                </c:pt>
                <c:pt idx="20">
                  <c:v>9.6</c:v>
                </c:pt>
                <c:pt idx="21">
                  <c:v>9.9</c:v>
                </c:pt>
                <c:pt idx="22">
                  <c:v>9.9</c:v>
                </c:pt>
                <c:pt idx="23">
                  <c:v>9.8000000000000007</c:v>
                </c:pt>
                <c:pt idx="24">
                  <c:v>10</c:v>
                </c:pt>
                <c:pt idx="25">
                  <c:v>10.3</c:v>
                </c:pt>
                <c:pt idx="26">
                  <c:v>10.6</c:v>
                </c:pt>
                <c:pt idx="27">
                  <c:v>11</c:v>
                </c:pt>
                <c:pt idx="28">
                  <c:v>11.4</c:v>
                </c:pt>
                <c:pt idx="29">
                  <c:v>11.4</c:v>
                </c:pt>
                <c:pt idx="30">
                  <c:v>11.3</c:v>
                </c:pt>
                <c:pt idx="31">
                  <c:v>11</c:v>
                </c:pt>
                <c:pt idx="32">
                  <c:v>10.6</c:v>
                </c:pt>
                <c:pt idx="33">
                  <c:v>10.3</c:v>
                </c:pt>
                <c:pt idx="34">
                  <c:v>10.1</c:v>
                </c:pt>
                <c:pt idx="35">
                  <c:v>9.7000000000000011</c:v>
                </c:pt>
                <c:pt idx="36">
                  <c:v>9.2000000000000011</c:v>
                </c:pt>
                <c:pt idx="37">
                  <c:v>8.8000000000000007</c:v>
                </c:pt>
                <c:pt idx="38">
                  <c:v>8.6</c:v>
                </c:pt>
                <c:pt idx="39">
                  <c:v>8.3000000000000007</c:v>
                </c:pt>
                <c:pt idx="40">
                  <c:v>8</c:v>
                </c:pt>
                <c:pt idx="41">
                  <c:v>7.7</c:v>
                </c:pt>
                <c:pt idx="42">
                  <c:v>7.2</c:v>
                </c:pt>
                <c:pt idx="43">
                  <c:v>7.2</c:v>
                </c:pt>
                <c:pt idx="44">
                  <c:v>7.6</c:v>
                </c:pt>
                <c:pt idx="45">
                  <c:v>7.9</c:v>
                </c:pt>
                <c:pt idx="46">
                  <c:v>7.9</c:v>
                </c:pt>
                <c:pt idx="47">
                  <c:v>7.7</c:v>
                </c:pt>
                <c:pt idx="48">
                  <c:v>7.5</c:v>
                </c:pt>
                <c:pt idx="49">
                  <c:v>7.2</c:v>
                </c:pt>
                <c:pt idx="50">
                  <c:v>6.9</c:v>
                </c:pt>
                <c:pt idx="51">
                  <c:v>6.7</c:v>
                </c:pt>
                <c:pt idx="52">
                  <c:v>6.3</c:v>
                </c:pt>
                <c:pt idx="53">
                  <c:v>6</c:v>
                </c:pt>
                <c:pt idx="54">
                  <c:v>5.9</c:v>
                </c:pt>
                <c:pt idx="55">
                  <c:v>5.7</c:v>
                </c:pt>
                <c:pt idx="56">
                  <c:v>5.5</c:v>
                </c:pt>
              </c:numCache>
            </c:numRef>
          </c:val>
        </c:ser>
        <c:ser>
          <c:idx val="1"/>
          <c:order val="1"/>
          <c:tx>
            <c:strRef>
              <c:f>'Total unemp (2)'!$A$13</c:f>
              <c:strCache>
                <c:ptCount val="1"/>
                <c:pt idx="0">
                  <c:v>Ireland</c:v>
                </c:pt>
              </c:strCache>
            </c:strRef>
          </c:tx>
          <c:marker>
            <c:symbol val="none"/>
          </c:marker>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(2)'!$B$13:$BF$13</c:f>
              <c:numCache>
                <c:formatCode>#,##0.0</c:formatCode>
                <c:ptCount val="57"/>
                <c:pt idx="0">
                  <c:v>8.3000000000000007</c:v>
                </c:pt>
                <c:pt idx="1">
                  <c:v>7.8</c:v>
                </c:pt>
                <c:pt idx="2">
                  <c:v>7.3</c:v>
                </c:pt>
                <c:pt idx="3">
                  <c:v>6.8</c:v>
                </c:pt>
                <c:pt idx="4">
                  <c:v>6.3</c:v>
                </c:pt>
                <c:pt idx="5">
                  <c:v>5.9</c:v>
                </c:pt>
                <c:pt idx="6">
                  <c:v>5.4</c:v>
                </c:pt>
                <c:pt idx="7">
                  <c:v>5.0999999999999996</c:v>
                </c:pt>
                <c:pt idx="8">
                  <c:v>4.5999999999999996</c:v>
                </c:pt>
                <c:pt idx="9">
                  <c:v>4.4000000000000004</c:v>
                </c:pt>
                <c:pt idx="10">
                  <c:v>4</c:v>
                </c:pt>
                <c:pt idx="11">
                  <c:v>3.8</c:v>
                </c:pt>
                <c:pt idx="12">
                  <c:v>3.8</c:v>
                </c:pt>
                <c:pt idx="13">
                  <c:v>3.7</c:v>
                </c:pt>
                <c:pt idx="14">
                  <c:v>4.0999999999999996</c:v>
                </c:pt>
                <c:pt idx="15">
                  <c:v>4.0999999999999996</c:v>
                </c:pt>
                <c:pt idx="16">
                  <c:v>4.3</c:v>
                </c:pt>
                <c:pt idx="17">
                  <c:v>4.3</c:v>
                </c:pt>
                <c:pt idx="18">
                  <c:v>4.3</c:v>
                </c:pt>
                <c:pt idx="19">
                  <c:v>5</c:v>
                </c:pt>
                <c:pt idx="20">
                  <c:v>4.5999999999999996</c:v>
                </c:pt>
                <c:pt idx="21">
                  <c:v>4.5</c:v>
                </c:pt>
                <c:pt idx="22">
                  <c:v>4.8</c:v>
                </c:pt>
                <c:pt idx="23">
                  <c:v>4.5</c:v>
                </c:pt>
                <c:pt idx="24">
                  <c:v>4.9000000000000004</c:v>
                </c:pt>
                <c:pt idx="25">
                  <c:v>4.4000000000000004</c:v>
                </c:pt>
                <c:pt idx="26">
                  <c:v>4.3</c:v>
                </c:pt>
                <c:pt idx="27">
                  <c:v>4.4000000000000004</c:v>
                </c:pt>
                <c:pt idx="28">
                  <c:v>4.2</c:v>
                </c:pt>
                <c:pt idx="29">
                  <c:v>4.5999999999999996</c:v>
                </c:pt>
                <c:pt idx="30">
                  <c:v>4.4000000000000004</c:v>
                </c:pt>
                <c:pt idx="31">
                  <c:v>4.3</c:v>
                </c:pt>
                <c:pt idx="32">
                  <c:v>4.4000000000000004</c:v>
                </c:pt>
                <c:pt idx="33">
                  <c:v>4.5</c:v>
                </c:pt>
                <c:pt idx="34">
                  <c:v>4.5999999999999996</c:v>
                </c:pt>
                <c:pt idx="35">
                  <c:v>4.3</c:v>
                </c:pt>
                <c:pt idx="36">
                  <c:v>4.5</c:v>
                </c:pt>
                <c:pt idx="37">
                  <c:v>4.5</c:v>
                </c:pt>
                <c:pt idx="38">
                  <c:v>4.5</c:v>
                </c:pt>
                <c:pt idx="39">
                  <c:v>4.8</c:v>
                </c:pt>
                <c:pt idx="40">
                  <c:v>4.9000000000000004</c:v>
                </c:pt>
                <c:pt idx="41">
                  <c:v>5.5</c:v>
                </c:pt>
                <c:pt idx="42">
                  <c:v>6.9</c:v>
                </c:pt>
                <c:pt idx="43">
                  <c:v>8</c:v>
                </c:pt>
                <c:pt idx="44">
                  <c:v>10.3</c:v>
                </c:pt>
                <c:pt idx="45">
                  <c:v>11.9</c:v>
                </c:pt>
                <c:pt idx="46">
                  <c:v>12.5</c:v>
                </c:pt>
                <c:pt idx="47">
                  <c:v>12.8</c:v>
                </c:pt>
                <c:pt idx="48">
                  <c:v>13</c:v>
                </c:pt>
                <c:pt idx="49">
                  <c:v>13.5</c:v>
                </c:pt>
                <c:pt idx="50">
                  <c:v>13.7</c:v>
                </c:pt>
                <c:pt idx="51">
                  <c:v>14.5</c:v>
                </c:pt>
                <c:pt idx="52">
                  <c:v>14.2</c:v>
                </c:pt>
                <c:pt idx="53">
                  <c:v>14.3</c:v>
                </c:pt>
                <c:pt idx="54">
                  <c:v>14.7</c:v>
                </c:pt>
                <c:pt idx="55">
                  <c:v>14.7</c:v>
                </c:pt>
                <c:pt idx="56">
                  <c:v>14.5</c:v>
                </c:pt>
              </c:numCache>
            </c:numRef>
          </c:val>
        </c:ser>
        <c:ser>
          <c:idx val="2"/>
          <c:order val="2"/>
          <c:tx>
            <c:strRef>
              <c:f>'Total unemp (2)'!$A$14</c:f>
              <c:strCache>
                <c:ptCount val="1"/>
                <c:pt idx="0">
                  <c:v>Greece</c:v>
                </c:pt>
              </c:strCache>
            </c:strRef>
          </c:tx>
          <c:marker>
            <c:symbol val="none"/>
          </c:marker>
          <c:cat>
            <c:strRef>
              <c:f>'Total unemp (2)'!$C$11:$BF$11</c:f>
              <c:strCache>
                <c:ptCount val="56"/>
                <c:pt idx="0">
                  <c:v>1998Q2</c:v>
                </c:pt>
                <c:pt idx="1">
                  <c:v>1998Q3</c:v>
                </c:pt>
                <c:pt idx="2">
                  <c:v>1998Q4</c:v>
                </c:pt>
                <c:pt idx="3">
                  <c:v>1999Q1</c:v>
                </c:pt>
                <c:pt idx="4">
                  <c:v>1999Q2</c:v>
                </c:pt>
                <c:pt idx="5">
                  <c:v>1999Q3</c:v>
                </c:pt>
                <c:pt idx="6">
                  <c:v>1999Q4</c:v>
                </c:pt>
                <c:pt idx="7">
                  <c:v>2000Q1</c:v>
                </c:pt>
                <c:pt idx="8">
                  <c:v>2000Q2</c:v>
                </c:pt>
                <c:pt idx="9">
                  <c:v>2000Q3</c:v>
                </c:pt>
                <c:pt idx="10">
                  <c:v>2000Q4</c:v>
                </c:pt>
                <c:pt idx="11">
                  <c:v>2001Q1</c:v>
                </c:pt>
                <c:pt idx="12">
                  <c:v>2001Q2</c:v>
                </c:pt>
                <c:pt idx="13">
                  <c:v>2001Q3</c:v>
                </c:pt>
                <c:pt idx="14">
                  <c:v>2001Q4</c:v>
                </c:pt>
                <c:pt idx="15">
                  <c:v>2002Q1</c:v>
                </c:pt>
                <c:pt idx="16">
                  <c:v>2002Q2</c:v>
                </c:pt>
                <c:pt idx="17">
                  <c:v>2002Q3</c:v>
                </c:pt>
                <c:pt idx="18">
                  <c:v>2002Q4</c:v>
                </c:pt>
                <c:pt idx="19">
                  <c:v>2003Q1</c:v>
                </c:pt>
                <c:pt idx="20">
                  <c:v>2003Q2</c:v>
                </c:pt>
                <c:pt idx="21">
                  <c:v>2003Q3</c:v>
                </c:pt>
                <c:pt idx="22">
                  <c:v>2003Q4</c:v>
                </c:pt>
                <c:pt idx="23">
                  <c:v>2004Q1</c:v>
                </c:pt>
                <c:pt idx="24">
                  <c:v>2004Q2</c:v>
                </c:pt>
                <c:pt idx="25">
                  <c:v>2004Q3</c:v>
                </c:pt>
                <c:pt idx="26">
                  <c:v>2004Q4</c:v>
                </c:pt>
                <c:pt idx="27">
                  <c:v>2005Q1</c:v>
                </c:pt>
                <c:pt idx="28">
                  <c:v>2005Q2</c:v>
                </c:pt>
                <c:pt idx="29">
                  <c:v>2005Q3</c:v>
                </c:pt>
                <c:pt idx="30">
                  <c:v>2005Q4</c:v>
                </c:pt>
                <c:pt idx="31">
                  <c:v>2006Q1</c:v>
                </c:pt>
                <c:pt idx="32">
                  <c:v>2006Q2</c:v>
                </c:pt>
                <c:pt idx="33">
                  <c:v>2006Q3</c:v>
                </c:pt>
                <c:pt idx="34">
                  <c:v>2006Q4</c:v>
                </c:pt>
                <c:pt idx="35">
                  <c:v>2007Q1</c:v>
                </c:pt>
                <c:pt idx="36">
                  <c:v>2007Q2</c:v>
                </c:pt>
                <c:pt idx="37">
                  <c:v>2007Q3</c:v>
                </c:pt>
                <c:pt idx="38">
                  <c:v>2007Q4</c:v>
                </c:pt>
                <c:pt idx="39">
                  <c:v>2008Q1</c:v>
                </c:pt>
                <c:pt idx="40">
                  <c:v>2008Q2</c:v>
                </c:pt>
                <c:pt idx="41">
                  <c:v>2008Q3</c:v>
                </c:pt>
                <c:pt idx="42">
                  <c:v>2008Q4</c:v>
                </c:pt>
                <c:pt idx="43">
                  <c:v>2009Q1</c:v>
                </c:pt>
                <c:pt idx="44">
                  <c:v>2009Q2</c:v>
                </c:pt>
                <c:pt idx="45">
                  <c:v>2009Q3</c:v>
                </c:pt>
                <c:pt idx="46">
                  <c:v>2009Q4</c:v>
                </c:pt>
                <c:pt idx="47">
                  <c:v>2010Q1</c:v>
                </c:pt>
                <c:pt idx="48">
                  <c:v>2010Q2</c:v>
                </c:pt>
                <c:pt idx="49">
                  <c:v>2010Q3</c:v>
                </c:pt>
                <c:pt idx="50">
                  <c:v>2010Q4</c:v>
                </c:pt>
                <c:pt idx="51">
                  <c:v>2011Q1</c:v>
                </c:pt>
                <c:pt idx="52">
                  <c:v>2011Q2</c:v>
                </c:pt>
                <c:pt idx="53">
                  <c:v>2011Q3</c:v>
                </c:pt>
                <c:pt idx="54">
                  <c:v>2011Q4</c:v>
                </c:pt>
                <c:pt idx="55">
                  <c:v>2012Q1</c:v>
                </c:pt>
              </c:strCache>
            </c:strRef>
          </c:cat>
          <c:val>
            <c:numRef>
              <c:f>'Total unemp (2)'!$C$14:$BF$14</c:f>
              <c:numCache>
                <c:formatCode>#,##0.0</c:formatCode>
                <c:ptCount val="56"/>
                <c:pt idx="0">
                  <c:v>10.9</c:v>
                </c:pt>
                <c:pt idx="1">
                  <c:v>11.1</c:v>
                </c:pt>
                <c:pt idx="2">
                  <c:v>11.3</c:v>
                </c:pt>
                <c:pt idx="3">
                  <c:v>11.4</c:v>
                </c:pt>
                <c:pt idx="4">
                  <c:v>12</c:v>
                </c:pt>
                <c:pt idx="5">
                  <c:v>12</c:v>
                </c:pt>
                <c:pt idx="6">
                  <c:v>12.3</c:v>
                </c:pt>
                <c:pt idx="7">
                  <c:v>11.6</c:v>
                </c:pt>
                <c:pt idx="8">
                  <c:v>11.5</c:v>
                </c:pt>
                <c:pt idx="9">
                  <c:v>11.2</c:v>
                </c:pt>
                <c:pt idx="10">
                  <c:v>10.6</c:v>
                </c:pt>
                <c:pt idx="11">
                  <c:v>10.5</c:v>
                </c:pt>
                <c:pt idx="12">
                  <c:v>10.7</c:v>
                </c:pt>
                <c:pt idx="13">
                  <c:v>10.6</c:v>
                </c:pt>
                <c:pt idx="14">
                  <c:v>10.9</c:v>
                </c:pt>
                <c:pt idx="15">
                  <c:v>10.7</c:v>
                </c:pt>
                <c:pt idx="16">
                  <c:v>10.3</c:v>
                </c:pt>
                <c:pt idx="17">
                  <c:v>10.200000000000001</c:v>
                </c:pt>
                <c:pt idx="18">
                  <c:v>10</c:v>
                </c:pt>
                <c:pt idx="19">
                  <c:v>9.7000000000000011</c:v>
                </c:pt>
                <c:pt idx="20">
                  <c:v>9.7000000000000011</c:v>
                </c:pt>
                <c:pt idx="21">
                  <c:v>9.7000000000000011</c:v>
                </c:pt>
                <c:pt idx="22">
                  <c:v>9.9</c:v>
                </c:pt>
                <c:pt idx="23">
                  <c:v>10.8</c:v>
                </c:pt>
                <c:pt idx="24">
                  <c:v>10.5</c:v>
                </c:pt>
                <c:pt idx="25">
                  <c:v>10.4</c:v>
                </c:pt>
                <c:pt idx="26">
                  <c:v>10.200000000000001</c:v>
                </c:pt>
                <c:pt idx="27">
                  <c:v>10</c:v>
                </c:pt>
                <c:pt idx="28">
                  <c:v>9.9</c:v>
                </c:pt>
                <c:pt idx="29">
                  <c:v>10</c:v>
                </c:pt>
                <c:pt idx="30">
                  <c:v>9.6</c:v>
                </c:pt>
                <c:pt idx="31">
                  <c:v>9.3000000000000007</c:v>
                </c:pt>
                <c:pt idx="32">
                  <c:v>9</c:v>
                </c:pt>
                <c:pt idx="33">
                  <c:v>8.6</c:v>
                </c:pt>
                <c:pt idx="34">
                  <c:v>8.6</c:v>
                </c:pt>
                <c:pt idx="35">
                  <c:v>8.7000000000000011</c:v>
                </c:pt>
                <c:pt idx="36">
                  <c:v>8.4</c:v>
                </c:pt>
                <c:pt idx="37">
                  <c:v>8.2000000000000011</c:v>
                </c:pt>
                <c:pt idx="38">
                  <c:v>8</c:v>
                </c:pt>
                <c:pt idx="39">
                  <c:v>7.9</c:v>
                </c:pt>
                <c:pt idx="40">
                  <c:v>7.5</c:v>
                </c:pt>
                <c:pt idx="41">
                  <c:v>7.5</c:v>
                </c:pt>
                <c:pt idx="42">
                  <c:v>7.9</c:v>
                </c:pt>
                <c:pt idx="43">
                  <c:v>8.9</c:v>
                </c:pt>
                <c:pt idx="44">
                  <c:v>9.2000000000000011</c:v>
                </c:pt>
                <c:pt idx="45">
                  <c:v>9.6</c:v>
                </c:pt>
                <c:pt idx="46">
                  <c:v>10.200000000000001</c:v>
                </c:pt>
                <c:pt idx="47">
                  <c:v>11.1</c:v>
                </c:pt>
                <c:pt idx="48">
                  <c:v>12.1</c:v>
                </c:pt>
                <c:pt idx="49">
                  <c:v>12.9</c:v>
                </c:pt>
                <c:pt idx="50">
                  <c:v>14.1</c:v>
                </c:pt>
                <c:pt idx="51">
                  <c:v>15.2</c:v>
                </c:pt>
                <c:pt idx="52">
                  <c:v>16.8</c:v>
                </c:pt>
                <c:pt idx="53">
                  <c:v>18.399999999999999</c:v>
                </c:pt>
                <c:pt idx="54">
                  <c:v>20.5</c:v>
                </c:pt>
                <c:pt idx="55">
                  <c:v>21.5</c:v>
                </c:pt>
              </c:numCache>
            </c:numRef>
          </c:val>
        </c:ser>
        <c:ser>
          <c:idx val="3"/>
          <c:order val="3"/>
          <c:tx>
            <c:strRef>
              <c:f>'Total unemp (2)'!$A$15</c:f>
              <c:strCache>
                <c:ptCount val="1"/>
                <c:pt idx="0">
                  <c:v>Spain</c:v>
                </c:pt>
              </c:strCache>
            </c:strRef>
          </c:tx>
          <c:marker>
            <c:symbol val="none"/>
          </c:marker>
          <c:dLbls>
            <c:dLbl>
              <c:idx val="56"/>
              <c:layout/>
              <c:tx>
                <c:rich>
                  <a:bodyPr/>
                  <a:lstStyle/>
                  <a:p>
                    <a:r>
                      <a:rPr lang="en-US" sz="1050" dirty="0" smtClean="0"/>
                      <a:t>2</a:t>
                    </a:r>
                    <a:r>
                      <a:rPr lang="en-US" dirty="0" smtClean="0"/>
                      <a:t>3.8% - ES</a:t>
                    </a:r>
                    <a:endParaRPr lang="en-US" dirty="0"/>
                  </a:p>
                </c:rich>
              </c:tx>
              <c:showVal val="1"/>
            </c:dLbl>
            <c:delete val="1"/>
            <c:txPr>
              <a:bodyPr/>
              <a:lstStyle/>
              <a:p>
                <a:pPr>
                  <a:defRPr sz="1050"/>
                </a:pPr>
                <a:endParaRPr lang="en-US"/>
              </a:p>
            </c:txPr>
          </c:dLbls>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(2)'!$B$15:$BF$15</c:f>
              <c:numCache>
                <c:formatCode>#,##0.0</c:formatCode>
                <c:ptCount val="57"/>
                <c:pt idx="0">
                  <c:v>16.5</c:v>
                </c:pt>
                <c:pt idx="1">
                  <c:v>16.2</c:v>
                </c:pt>
                <c:pt idx="2">
                  <c:v>15.7</c:v>
                </c:pt>
                <c:pt idx="3">
                  <c:v>15.1</c:v>
                </c:pt>
                <c:pt idx="4">
                  <c:v>14.1</c:v>
                </c:pt>
                <c:pt idx="5">
                  <c:v>13.3</c:v>
                </c:pt>
                <c:pt idx="6">
                  <c:v>13</c:v>
                </c:pt>
                <c:pt idx="7">
                  <c:v>12.6</c:v>
                </c:pt>
                <c:pt idx="8">
                  <c:v>12.2</c:v>
                </c:pt>
                <c:pt idx="9">
                  <c:v>11.8</c:v>
                </c:pt>
                <c:pt idx="10">
                  <c:v>11.5</c:v>
                </c:pt>
                <c:pt idx="11">
                  <c:v>11.2</c:v>
                </c:pt>
                <c:pt idx="12">
                  <c:v>10.6</c:v>
                </c:pt>
                <c:pt idx="13">
                  <c:v>10.5</c:v>
                </c:pt>
                <c:pt idx="14">
                  <c:v>10.4</c:v>
                </c:pt>
                <c:pt idx="15">
                  <c:v>10.5</c:v>
                </c:pt>
                <c:pt idx="16">
                  <c:v>11.2</c:v>
                </c:pt>
                <c:pt idx="17">
                  <c:v>11.3</c:v>
                </c:pt>
                <c:pt idx="18">
                  <c:v>11.6</c:v>
                </c:pt>
                <c:pt idx="19">
                  <c:v>11.5</c:v>
                </c:pt>
                <c:pt idx="20">
                  <c:v>11.6</c:v>
                </c:pt>
                <c:pt idx="21">
                  <c:v>11.4</c:v>
                </c:pt>
                <c:pt idx="22">
                  <c:v>11.4</c:v>
                </c:pt>
                <c:pt idx="23">
                  <c:v>11.3</c:v>
                </c:pt>
                <c:pt idx="24">
                  <c:v>11.1</c:v>
                </c:pt>
                <c:pt idx="25">
                  <c:v>11.1</c:v>
                </c:pt>
                <c:pt idx="26">
                  <c:v>10.9</c:v>
                </c:pt>
                <c:pt idx="27">
                  <c:v>10.5</c:v>
                </c:pt>
                <c:pt idx="28">
                  <c:v>9.8000000000000007</c:v>
                </c:pt>
                <c:pt idx="29">
                  <c:v>9.4</c:v>
                </c:pt>
                <c:pt idx="30">
                  <c:v>8.8000000000000007</c:v>
                </c:pt>
                <c:pt idx="31">
                  <c:v>8.7000000000000011</c:v>
                </c:pt>
                <c:pt idx="32">
                  <c:v>8.7000000000000011</c:v>
                </c:pt>
                <c:pt idx="33">
                  <c:v>8.6</c:v>
                </c:pt>
                <c:pt idx="34">
                  <c:v>8.5</c:v>
                </c:pt>
                <c:pt idx="35">
                  <c:v>8.3000000000000007</c:v>
                </c:pt>
                <c:pt idx="36">
                  <c:v>8.1</c:v>
                </c:pt>
                <c:pt idx="37">
                  <c:v>8</c:v>
                </c:pt>
                <c:pt idx="38">
                  <c:v>8.4</c:v>
                </c:pt>
                <c:pt idx="39">
                  <c:v>8.7000000000000011</c:v>
                </c:pt>
                <c:pt idx="40">
                  <c:v>9.2000000000000011</c:v>
                </c:pt>
                <c:pt idx="41">
                  <c:v>10.5</c:v>
                </c:pt>
                <c:pt idx="42">
                  <c:v>11.8</c:v>
                </c:pt>
                <c:pt idx="43">
                  <c:v>14</c:v>
                </c:pt>
                <c:pt idx="44">
                  <c:v>16.7</c:v>
                </c:pt>
                <c:pt idx="45">
                  <c:v>17.899999999999999</c:v>
                </c:pt>
                <c:pt idx="46">
                  <c:v>18.5</c:v>
                </c:pt>
                <c:pt idx="47">
                  <c:v>19</c:v>
                </c:pt>
                <c:pt idx="48">
                  <c:v>19.399999999999999</c:v>
                </c:pt>
                <c:pt idx="49">
                  <c:v>20.100000000000001</c:v>
                </c:pt>
                <c:pt idx="50">
                  <c:v>20.3</c:v>
                </c:pt>
                <c:pt idx="51">
                  <c:v>20.5</c:v>
                </c:pt>
                <c:pt idx="52">
                  <c:v>20.7</c:v>
                </c:pt>
                <c:pt idx="53">
                  <c:v>21</c:v>
                </c:pt>
                <c:pt idx="54">
                  <c:v>22</c:v>
                </c:pt>
                <c:pt idx="55">
                  <c:v>23</c:v>
                </c:pt>
                <c:pt idx="56">
                  <c:v>23.8</c:v>
                </c:pt>
              </c:numCache>
            </c:numRef>
          </c:val>
        </c:ser>
        <c:ser>
          <c:idx val="4"/>
          <c:order val="4"/>
          <c:tx>
            <c:strRef>
              <c:f>'Total unemp (2)'!$A$16</c:f>
              <c:strCache>
                <c:ptCount val="1"/>
                <c:pt idx="0">
                  <c:v>France</c:v>
                </c:pt>
              </c:strCache>
            </c:strRef>
          </c:tx>
          <c:marker>
            <c:symbol val="none"/>
          </c:marker>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(2)'!$B$16:$BF$16</c:f>
              <c:numCache>
                <c:formatCode>#,##0.0</c:formatCode>
                <c:ptCount val="57"/>
                <c:pt idx="0">
                  <c:v>10.9</c:v>
                </c:pt>
                <c:pt idx="1">
                  <c:v>10.7</c:v>
                </c:pt>
                <c:pt idx="2">
                  <c:v>10.7</c:v>
                </c:pt>
                <c:pt idx="3">
                  <c:v>10.7</c:v>
                </c:pt>
                <c:pt idx="4">
                  <c:v>10.8</c:v>
                </c:pt>
                <c:pt idx="5">
                  <c:v>10.6</c:v>
                </c:pt>
                <c:pt idx="6">
                  <c:v>10.200000000000001</c:v>
                </c:pt>
                <c:pt idx="7">
                  <c:v>9.8000000000000007</c:v>
                </c:pt>
                <c:pt idx="8">
                  <c:v>9.5</c:v>
                </c:pt>
                <c:pt idx="9">
                  <c:v>9.1</c:v>
                </c:pt>
                <c:pt idx="10">
                  <c:v>8.9</c:v>
                </c:pt>
                <c:pt idx="11">
                  <c:v>8.6</c:v>
                </c:pt>
                <c:pt idx="12">
                  <c:v>8.3000000000000007</c:v>
                </c:pt>
                <c:pt idx="13">
                  <c:v>8.1</c:v>
                </c:pt>
                <c:pt idx="14">
                  <c:v>8.1</c:v>
                </c:pt>
                <c:pt idx="15">
                  <c:v>8.2000000000000011</c:v>
                </c:pt>
                <c:pt idx="16">
                  <c:v>8</c:v>
                </c:pt>
                <c:pt idx="17">
                  <c:v>8.2000000000000011</c:v>
                </c:pt>
                <c:pt idx="18">
                  <c:v>8.4</c:v>
                </c:pt>
                <c:pt idx="19">
                  <c:v>8.6</c:v>
                </c:pt>
                <c:pt idx="20">
                  <c:v>8.7000000000000011</c:v>
                </c:pt>
                <c:pt idx="21">
                  <c:v>8.9</c:v>
                </c:pt>
                <c:pt idx="22">
                  <c:v>8.9</c:v>
                </c:pt>
                <c:pt idx="23">
                  <c:v>9.2000000000000011</c:v>
                </c:pt>
                <c:pt idx="24">
                  <c:v>9.3000000000000007</c:v>
                </c:pt>
                <c:pt idx="25">
                  <c:v>9.2000000000000011</c:v>
                </c:pt>
                <c:pt idx="26">
                  <c:v>9.3000000000000007</c:v>
                </c:pt>
                <c:pt idx="27">
                  <c:v>9.3000000000000007</c:v>
                </c:pt>
                <c:pt idx="28">
                  <c:v>9.1</c:v>
                </c:pt>
                <c:pt idx="29">
                  <c:v>9.2000000000000011</c:v>
                </c:pt>
                <c:pt idx="30">
                  <c:v>9.3000000000000007</c:v>
                </c:pt>
                <c:pt idx="31">
                  <c:v>9.5</c:v>
                </c:pt>
                <c:pt idx="32">
                  <c:v>9.5</c:v>
                </c:pt>
                <c:pt idx="33">
                  <c:v>9.4</c:v>
                </c:pt>
                <c:pt idx="34">
                  <c:v>9.2000000000000011</c:v>
                </c:pt>
                <c:pt idx="35">
                  <c:v>8.9</c:v>
                </c:pt>
                <c:pt idx="36">
                  <c:v>8.8000000000000007</c:v>
                </c:pt>
                <c:pt idx="37">
                  <c:v>8.5</c:v>
                </c:pt>
                <c:pt idx="38">
                  <c:v>8.3000000000000007</c:v>
                </c:pt>
                <c:pt idx="39">
                  <c:v>7.9</c:v>
                </c:pt>
                <c:pt idx="40">
                  <c:v>7.5</c:v>
                </c:pt>
                <c:pt idx="41">
                  <c:v>7.7</c:v>
                </c:pt>
                <c:pt idx="42">
                  <c:v>7.8</c:v>
                </c:pt>
                <c:pt idx="43">
                  <c:v>8.2000000000000011</c:v>
                </c:pt>
                <c:pt idx="44">
                  <c:v>8.9</c:v>
                </c:pt>
                <c:pt idx="45">
                  <c:v>9.5</c:v>
                </c:pt>
                <c:pt idx="46">
                  <c:v>9.6</c:v>
                </c:pt>
                <c:pt idx="47">
                  <c:v>10</c:v>
                </c:pt>
                <c:pt idx="48">
                  <c:v>9.9</c:v>
                </c:pt>
                <c:pt idx="49">
                  <c:v>9.7000000000000011</c:v>
                </c:pt>
                <c:pt idx="50">
                  <c:v>9.8000000000000007</c:v>
                </c:pt>
                <c:pt idx="51">
                  <c:v>9.7000000000000011</c:v>
                </c:pt>
                <c:pt idx="52">
                  <c:v>9.6</c:v>
                </c:pt>
                <c:pt idx="53">
                  <c:v>9.6</c:v>
                </c:pt>
                <c:pt idx="54">
                  <c:v>9.6</c:v>
                </c:pt>
                <c:pt idx="55">
                  <c:v>9.8000000000000007</c:v>
                </c:pt>
                <c:pt idx="56">
                  <c:v>10.1</c:v>
                </c:pt>
              </c:numCache>
            </c:numRef>
          </c:val>
        </c:ser>
        <c:ser>
          <c:idx val="5"/>
          <c:order val="5"/>
          <c:tx>
            <c:strRef>
              <c:f>'Total unemp (2)'!$A$17</c:f>
              <c:strCache>
                <c:ptCount val="1"/>
                <c:pt idx="0">
                  <c:v>Italy</c:v>
                </c:pt>
              </c:strCache>
            </c:strRef>
          </c:tx>
          <c:marker>
            <c:symbol val="none"/>
          </c:marker>
          <c:cat>
            <c:strRef>
              <c:f>'Total unemp (2)'!$B$11:$BE$11</c:f>
              <c:strCache>
                <c:ptCount val="56"/>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strCache>
            </c:strRef>
          </c:cat>
          <c:val>
            <c:numRef>
              <c:f>'Total unemp (2)'!$B$17:$BE$17</c:f>
              <c:numCache>
                <c:formatCode>#,##0.0</c:formatCode>
                <c:ptCount val="56"/>
                <c:pt idx="0">
                  <c:v>11.1</c:v>
                </c:pt>
                <c:pt idx="1">
                  <c:v>11.5</c:v>
                </c:pt>
                <c:pt idx="2">
                  <c:v>11.3</c:v>
                </c:pt>
                <c:pt idx="3">
                  <c:v>11.4</c:v>
                </c:pt>
                <c:pt idx="4">
                  <c:v>11.1</c:v>
                </c:pt>
                <c:pt idx="5">
                  <c:v>11.1</c:v>
                </c:pt>
                <c:pt idx="6">
                  <c:v>10.9</c:v>
                </c:pt>
                <c:pt idx="7">
                  <c:v>10.7</c:v>
                </c:pt>
                <c:pt idx="8">
                  <c:v>10.6</c:v>
                </c:pt>
                <c:pt idx="9">
                  <c:v>10.3</c:v>
                </c:pt>
                <c:pt idx="10">
                  <c:v>10</c:v>
                </c:pt>
                <c:pt idx="11">
                  <c:v>9.6</c:v>
                </c:pt>
                <c:pt idx="12">
                  <c:v>9.4</c:v>
                </c:pt>
                <c:pt idx="13">
                  <c:v>9.1</c:v>
                </c:pt>
                <c:pt idx="14">
                  <c:v>9</c:v>
                </c:pt>
                <c:pt idx="15">
                  <c:v>8.9</c:v>
                </c:pt>
                <c:pt idx="16">
                  <c:v>8.5</c:v>
                </c:pt>
                <c:pt idx="17">
                  <c:v>8.8000000000000007</c:v>
                </c:pt>
                <c:pt idx="18">
                  <c:v>8.6</c:v>
                </c:pt>
                <c:pt idx="19">
                  <c:v>8.4</c:v>
                </c:pt>
                <c:pt idx="20">
                  <c:v>8.7000000000000011</c:v>
                </c:pt>
                <c:pt idx="21">
                  <c:v>8.5</c:v>
                </c:pt>
                <c:pt idx="22">
                  <c:v>8.4</c:v>
                </c:pt>
                <c:pt idx="23">
                  <c:v>8.2000000000000011</c:v>
                </c:pt>
                <c:pt idx="24">
                  <c:v>8.1</c:v>
                </c:pt>
                <c:pt idx="25">
                  <c:v>8.1</c:v>
                </c:pt>
                <c:pt idx="26">
                  <c:v>7.9</c:v>
                </c:pt>
                <c:pt idx="27">
                  <c:v>7.9</c:v>
                </c:pt>
                <c:pt idx="28">
                  <c:v>7.9</c:v>
                </c:pt>
                <c:pt idx="29">
                  <c:v>7.8</c:v>
                </c:pt>
                <c:pt idx="30">
                  <c:v>7.6</c:v>
                </c:pt>
                <c:pt idx="31">
                  <c:v>7.5</c:v>
                </c:pt>
                <c:pt idx="32">
                  <c:v>7.3</c:v>
                </c:pt>
                <c:pt idx="33">
                  <c:v>6.9</c:v>
                </c:pt>
                <c:pt idx="34">
                  <c:v>6.6</c:v>
                </c:pt>
                <c:pt idx="35">
                  <c:v>6.4</c:v>
                </c:pt>
                <c:pt idx="36">
                  <c:v>6.1</c:v>
                </c:pt>
                <c:pt idx="37">
                  <c:v>6</c:v>
                </c:pt>
                <c:pt idx="38">
                  <c:v>6.2</c:v>
                </c:pt>
                <c:pt idx="39">
                  <c:v>6.3</c:v>
                </c:pt>
                <c:pt idx="40">
                  <c:v>6.4</c:v>
                </c:pt>
                <c:pt idx="41">
                  <c:v>6.9</c:v>
                </c:pt>
                <c:pt idx="42">
                  <c:v>6.8</c:v>
                </c:pt>
                <c:pt idx="43">
                  <c:v>7</c:v>
                </c:pt>
                <c:pt idx="44">
                  <c:v>7.3</c:v>
                </c:pt>
                <c:pt idx="45">
                  <c:v>7.5</c:v>
                </c:pt>
                <c:pt idx="46">
                  <c:v>8.1</c:v>
                </c:pt>
                <c:pt idx="47">
                  <c:v>8.3000000000000007</c:v>
                </c:pt>
                <c:pt idx="48">
                  <c:v>8.5</c:v>
                </c:pt>
                <c:pt idx="49">
                  <c:v>8.6</c:v>
                </c:pt>
                <c:pt idx="50">
                  <c:v>8.3000000000000007</c:v>
                </c:pt>
                <c:pt idx="51">
                  <c:v>8.3000000000000007</c:v>
                </c:pt>
                <c:pt idx="52">
                  <c:v>8</c:v>
                </c:pt>
                <c:pt idx="53">
                  <c:v>8.2000000000000011</c:v>
                </c:pt>
                <c:pt idx="54">
                  <c:v>8.6</c:v>
                </c:pt>
                <c:pt idx="55">
                  <c:v>9.1</c:v>
                </c:pt>
              </c:numCache>
            </c:numRef>
          </c:val>
        </c:ser>
        <c:ser>
          <c:idx val="6"/>
          <c:order val="6"/>
          <c:tx>
            <c:strRef>
              <c:f>'Total unemp (2)'!$A$18</c:f>
              <c:strCache>
                <c:ptCount val="1"/>
                <c:pt idx="0">
                  <c:v>Austria</c:v>
                </c:pt>
              </c:strCache>
            </c:strRef>
          </c:tx>
          <c:spPr>
            <a:ln>
              <a:solidFill>
                <a:srgbClr val="FF0000"/>
              </a:solidFill>
            </a:ln>
          </c:spPr>
          <c:marker>
            <c:symbol val="none"/>
          </c:marker>
          <c:dLbls>
            <c:dLbl>
              <c:idx val="55"/>
              <c:layout/>
              <c:tx>
                <c:rich>
                  <a:bodyPr/>
                  <a:lstStyle/>
                  <a:p>
                    <a:r>
                      <a:rPr lang="en-US" sz="1050" dirty="0" smtClean="0"/>
                      <a:t>4</a:t>
                    </a:r>
                    <a:r>
                      <a:rPr lang="en-US" dirty="0" smtClean="0"/>
                      <a:t>.2%-</a:t>
                    </a:r>
                    <a:r>
                      <a:rPr lang="en-US" baseline="0" dirty="0" smtClean="0"/>
                      <a:t> AT</a:t>
                    </a:r>
                    <a:endParaRPr lang="en-US" dirty="0"/>
                  </a:p>
                </c:rich>
              </c:tx>
              <c:showVal val="1"/>
            </c:dLbl>
            <c:delete val="1"/>
            <c:txPr>
              <a:bodyPr/>
              <a:lstStyle/>
              <a:p>
                <a:pPr>
                  <a:defRPr sz="1050"/>
                </a:pPr>
                <a:endParaRPr lang="en-US"/>
              </a:p>
            </c:txPr>
          </c:dLbls>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(2)'!$B$18:$BE$18</c:f>
              <c:numCache>
                <c:formatCode>#,##0.0</c:formatCode>
                <c:ptCount val="56"/>
                <c:pt idx="0">
                  <c:v>4.5999999999999996</c:v>
                </c:pt>
                <c:pt idx="1">
                  <c:v>4.5999999999999996</c:v>
                </c:pt>
                <c:pt idx="2">
                  <c:v>4.5</c:v>
                </c:pt>
                <c:pt idx="3">
                  <c:v>4.2</c:v>
                </c:pt>
                <c:pt idx="4">
                  <c:v>4</c:v>
                </c:pt>
                <c:pt idx="5">
                  <c:v>3.9</c:v>
                </c:pt>
                <c:pt idx="6">
                  <c:v>3.9</c:v>
                </c:pt>
                <c:pt idx="7">
                  <c:v>3.9</c:v>
                </c:pt>
                <c:pt idx="8">
                  <c:v>3.9</c:v>
                </c:pt>
                <c:pt idx="9">
                  <c:v>3.7</c:v>
                </c:pt>
                <c:pt idx="10">
                  <c:v>3.5</c:v>
                </c:pt>
                <c:pt idx="11">
                  <c:v>3.4</c:v>
                </c:pt>
                <c:pt idx="12">
                  <c:v>3.4</c:v>
                </c:pt>
                <c:pt idx="13">
                  <c:v>3.5</c:v>
                </c:pt>
                <c:pt idx="14">
                  <c:v>3.7</c:v>
                </c:pt>
                <c:pt idx="15">
                  <c:v>3.9</c:v>
                </c:pt>
                <c:pt idx="16">
                  <c:v>4.2</c:v>
                </c:pt>
                <c:pt idx="17">
                  <c:v>4.2</c:v>
                </c:pt>
                <c:pt idx="18">
                  <c:v>4.2</c:v>
                </c:pt>
                <c:pt idx="19">
                  <c:v>4.0999999999999996</c:v>
                </c:pt>
                <c:pt idx="20">
                  <c:v>4.0999999999999996</c:v>
                </c:pt>
                <c:pt idx="21">
                  <c:v>4.2</c:v>
                </c:pt>
                <c:pt idx="22">
                  <c:v>4.4000000000000004</c:v>
                </c:pt>
                <c:pt idx="23">
                  <c:v>4.5</c:v>
                </c:pt>
                <c:pt idx="24">
                  <c:v>5</c:v>
                </c:pt>
                <c:pt idx="25">
                  <c:v>4.8</c:v>
                </c:pt>
                <c:pt idx="26">
                  <c:v>4.9000000000000004</c:v>
                </c:pt>
                <c:pt idx="27">
                  <c:v>5</c:v>
                </c:pt>
                <c:pt idx="28">
                  <c:v>5</c:v>
                </c:pt>
                <c:pt idx="29">
                  <c:v>5.3</c:v>
                </c:pt>
                <c:pt idx="30">
                  <c:v>5.2</c:v>
                </c:pt>
                <c:pt idx="31">
                  <c:v>5.2</c:v>
                </c:pt>
                <c:pt idx="32">
                  <c:v>5.2</c:v>
                </c:pt>
                <c:pt idx="33">
                  <c:v>4.8</c:v>
                </c:pt>
                <c:pt idx="34">
                  <c:v>4.5</c:v>
                </c:pt>
                <c:pt idx="35">
                  <c:v>4.4000000000000004</c:v>
                </c:pt>
                <c:pt idx="36">
                  <c:v>4.4000000000000004</c:v>
                </c:pt>
                <c:pt idx="37">
                  <c:v>4.5999999999999996</c:v>
                </c:pt>
                <c:pt idx="38">
                  <c:v>4.5999999999999996</c:v>
                </c:pt>
                <c:pt idx="39">
                  <c:v>4.2</c:v>
                </c:pt>
                <c:pt idx="40">
                  <c:v>3.9</c:v>
                </c:pt>
                <c:pt idx="41">
                  <c:v>3.5</c:v>
                </c:pt>
                <c:pt idx="42">
                  <c:v>3.7</c:v>
                </c:pt>
                <c:pt idx="43">
                  <c:v>4.0999999999999996</c:v>
                </c:pt>
                <c:pt idx="44">
                  <c:v>4.4000000000000004</c:v>
                </c:pt>
                <c:pt idx="45">
                  <c:v>4.8</c:v>
                </c:pt>
                <c:pt idx="46">
                  <c:v>5.0999999999999996</c:v>
                </c:pt>
                <c:pt idx="47">
                  <c:v>4.8</c:v>
                </c:pt>
                <c:pt idx="48">
                  <c:v>4.5</c:v>
                </c:pt>
                <c:pt idx="49">
                  <c:v>4.5</c:v>
                </c:pt>
                <c:pt idx="50">
                  <c:v>4.5</c:v>
                </c:pt>
                <c:pt idx="51">
                  <c:v>4.2</c:v>
                </c:pt>
                <c:pt idx="52">
                  <c:v>4.3</c:v>
                </c:pt>
                <c:pt idx="53">
                  <c:v>4.0999999999999996</c:v>
                </c:pt>
                <c:pt idx="54">
                  <c:v>3.9</c:v>
                </c:pt>
                <c:pt idx="55">
                  <c:v>4.2</c:v>
                </c:pt>
              </c:numCache>
            </c:numRef>
          </c:val>
        </c:ser>
        <c:ser>
          <c:idx val="7"/>
          <c:order val="7"/>
          <c:tx>
            <c:strRef>
              <c:f>'Total unemp (2)'!$A$19</c:f>
              <c:strCache>
                <c:ptCount val="1"/>
                <c:pt idx="0">
                  <c:v>USA</c:v>
                </c:pt>
              </c:strCache>
            </c:strRef>
          </c:tx>
          <c:marker>
            <c:symbol val="none"/>
          </c:marker>
          <c:cat>
            <c:strRef>
              <c:f>'Total unemp (2)'!$B$11:$BF$11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'Total unemp (2)'!$B$19:$BF$19</c:f>
              <c:numCache>
                <c:formatCode>#,##0.0</c:formatCode>
                <c:ptCount val="57"/>
                <c:pt idx="0">
                  <c:v>4.5999999999999996</c:v>
                </c:pt>
                <c:pt idx="1">
                  <c:v>4.4000000000000004</c:v>
                </c:pt>
                <c:pt idx="2">
                  <c:v>4.5</c:v>
                </c:pt>
                <c:pt idx="3">
                  <c:v>4.4000000000000004</c:v>
                </c:pt>
                <c:pt idx="4">
                  <c:v>4.3</c:v>
                </c:pt>
                <c:pt idx="5">
                  <c:v>4.3</c:v>
                </c:pt>
                <c:pt idx="6">
                  <c:v>4.2</c:v>
                </c:pt>
                <c:pt idx="7">
                  <c:v>4.0999999999999996</c:v>
                </c:pt>
                <c:pt idx="8">
                  <c:v>4</c:v>
                </c:pt>
                <c:pt idx="9">
                  <c:v>3.9</c:v>
                </c:pt>
                <c:pt idx="10">
                  <c:v>4</c:v>
                </c:pt>
                <c:pt idx="11">
                  <c:v>3.9</c:v>
                </c:pt>
                <c:pt idx="12">
                  <c:v>4.2</c:v>
                </c:pt>
                <c:pt idx="13">
                  <c:v>4.4000000000000004</c:v>
                </c:pt>
                <c:pt idx="14">
                  <c:v>4.8</c:v>
                </c:pt>
                <c:pt idx="15">
                  <c:v>5.5</c:v>
                </c:pt>
                <c:pt idx="16">
                  <c:v>5.7</c:v>
                </c:pt>
                <c:pt idx="17">
                  <c:v>5.8</c:v>
                </c:pt>
                <c:pt idx="18">
                  <c:v>5.7</c:v>
                </c:pt>
                <c:pt idx="19">
                  <c:v>5.9</c:v>
                </c:pt>
                <c:pt idx="20">
                  <c:v>5.9</c:v>
                </c:pt>
                <c:pt idx="21">
                  <c:v>6.1</c:v>
                </c:pt>
                <c:pt idx="22">
                  <c:v>6.1</c:v>
                </c:pt>
                <c:pt idx="23">
                  <c:v>5.8</c:v>
                </c:pt>
                <c:pt idx="24">
                  <c:v>5.7</c:v>
                </c:pt>
                <c:pt idx="25">
                  <c:v>5.6</c:v>
                </c:pt>
                <c:pt idx="26">
                  <c:v>5.4</c:v>
                </c:pt>
                <c:pt idx="27">
                  <c:v>5.4</c:v>
                </c:pt>
                <c:pt idx="28">
                  <c:v>5.3</c:v>
                </c:pt>
                <c:pt idx="29">
                  <c:v>5.0999999999999996</c:v>
                </c:pt>
                <c:pt idx="30">
                  <c:v>5</c:v>
                </c:pt>
                <c:pt idx="31">
                  <c:v>5</c:v>
                </c:pt>
                <c:pt idx="32">
                  <c:v>4.7</c:v>
                </c:pt>
                <c:pt idx="33">
                  <c:v>4.5999999999999996</c:v>
                </c:pt>
                <c:pt idx="34">
                  <c:v>4.5999999999999996</c:v>
                </c:pt>
                <c:pt idx="35">
                  <c:v>4.4000000000000004</c:v>
                </c:pt>
                <c:pt idx="36">
                  <c:v>4.5</c:v>
                </c:pt>
                <c:pt idx="37">
                  <c:v>4.5</c:v>
                </c:pt>
                <c:pt idx="38">
                  <c:v>4.7</c:v>
                </c:pt>
                <c:pt idx="39">
                  <c:v>4.8</c:v>
                </c:pt>
                <c:pt idx="40">
                  <c:v>5</c:v>
                </c:pt>
                <c:pt idx="41">
                  <c:v>5.3</c:v>
                </c:pt>
                <c:pt idx="42">
                  <c:v>6</c:v>
                </c:pt>
                <c:pt idx="43">
                  <c:v>6.9</c:v>
                </c:pt>
                <c:pt idx="44">
                  <c:v>8.3000000000000007</c:v>
                </c:pt>
                <c:pt idx="45">
                  <c:v>9.3000000000000007</c:v>
                </c:pt>
                <c:pt idx="46">
                  <c:v>9.6</c:v>
                </c:pt>
                <c:pt idx="47">
                  <c:v>9.9</c:v>
                </c:pt>
                <c:pt idx="48">
                  <c:v>9.8000000000000007</c:v>
                </c:pt>
                <c:pt idx="49">
                  <c:v>9.6</c:v>
                </c:pt>
                <c:pt idx="50">
                  <c:v>9.5</c:v>
                </c:pt>
                <c:pt idx="51">
                  <c:v>9.6</c:v>
                </c:pt>
                <c:pt idx="52">
                  <c:v>9</c:v>
                </c:pt>
                <c:pt idx="53">
                  <c:v>9</c:v>
                </c:pt>
                <c:pt idx="54">
                  <c:v>9.1</c:v>
                </c:pt>
                <c:pt idx="55">
                  <c:v>8.7000000000000011</c:v>
                </c:pt>
                <c:pt idx="56">
                  <c:v>8.3000000000000007</c:v>
                </c:pt>
              </c:numCache>
            </c:numRef>
          </c:val>
        </c:ser>
        <c:marker val="1"/>
        <c:axId val="144021376"/>
        <c:axId val="144022912"/>
      </c:lineChart>
      <c:catAx>
        <c:axId val="144021376"/>
        <c:scaling>
          <c:orientation val="minMax"/>
        </c:scaling>
        <c:axPos val="b"/>
        <c:tickLblPos val="nextTo"/>
        <c:txPr>
          <a:bodyPr/>
          <a:lstStyle/>
          <a:p>
            <a:pPr>
              <a:defRPr sz="1100"/>
            </a:pPr>
            <a:endParaRPr lang="en-US"/>
          </a:p>
        </c:txPr>
        <c:crossAx val="144022912"/>
        <c:crosses val="autoZero"/>
        <c:auto val="1"/>
        <c:lblAlgn val="ctr"/>
        <c:lblOffset val="100"/>
      </c:catAx>
      <c:valAx>
        <c:axId val="144022912"/>
        <c:scaling>
          <c:orientation val="minMax"/>
        </c:scaling>
        <c:axPos val="l"/>
        <c:majorGridlines/>
        <c:title>
          <c:tx>
            <c:rich>
              <a:bodyPr rot="-5400000" vert="horz"/>
              <a:lstStyle/>
              <a:p>
                <a:pPr>
                  <a:defRPr sz="1200"/>
                </a:pPr>
                <a:r>
                  <a:rPr lang="en-US" sz="1200"/>
                  <a:t>Unemployment rate</a:t>
                </a:r>
              </a:p>
            </c:rich>
          </c:tx>
          <c:layout>
            <c:manualLayout>
              <c:xMode val="edge"/>
              <c:yMode val="edge"/>
              <c:x val="5.9523809523809521E-3"/>
              <c:y val="0.34771334833145862"/>
            </c:manualLayout>
          </c:layout>
        </c:title>
        <c:numFmt formatCode="#,##0" sourceLinked="0"/>
        <c:tickLblPos val="nextTo"/>
        <c:txPr>
          <a:bodyPr/>
          <a:lstStyle/>
          <a:p>
            <a:pPr>
              <a:defRPr b="1"/>
            </a:pPr>
            <a:endParaRPr lang="en-US"/>
          </a:p>
        </c:txPr>
        <c:crossAx val="144021376"/>
        <c:crosses val="autoZero"/>
        <c:crossBetween val="between"/>
      </c:valAx>
    </c:plotArea>
    <c:legend>
      <c:legendPos val="r"/>
      <c:layout>
        <c:manualLayout>
          <c:xMode val="edge"/>
          <c:yMode val="edge"/>
          <c:x val="0.80092847769028885"/>
          <c:y val="0.15651106111736041"/>
          <c:w val="0.19907155740717319"/>
          <c:h val="0.63816101683841486"/>
        </c:manualLayout>
      </c:layout>
      <c:txPr>
        <a:bodyPr/>
        <a:lstStyle/>
        <a:p>
          <a:pPr>
            <a:defRPr sz="12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Youth Unemployment</a:t>
            </a:r>
            <a:r>
              <a:rPr lang="en-US" baseline="0" dirty="0" smtClean="0"/>
              <a:t> (Quarterly, Under </a:t>
            </a:r>
            <a:r>
              <a:rPr lang="en-US" baseline="0" dirty="0"/>
              <a:t>25)</a:t>
            </a:r>
            <a:endParaRPr lang="en-US" dirty="0"/>
          </a:p>
        </c:rich>
      </c:tx>
      <c:layout/>
    </c:title>
    <c:plotArea>
      <c:layout>
        <c:manualLayout>
          <c:layoutTarget val="inner"/>
          <c:xMode val="edge"/>
          <c:yMode val="edge"/>
          <c:x val="7.9730727349783981E-2"/>
          <c:y val="0.1416752830138657"/>
          <c:w val="0.69560764544177878"/>
          <c:h val="0.70705665579681332"/>
        </c:manualLayout>
      </c:layout>
      <c:lineChart>
        <c:grouping val="standard"/>
        <c:ser>
          <c:idx val="0"/>
          <c:order val="0"/>
          <c:tx>
            <c:v>Germany</c:v>
          </c:tx>
          <c:spPr>
            <a:ln>
              <a:solidFill>
                <a:srgbClr val="002060"/>
              </a:solidFill>
            </a:ln>
          </c:spPr>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'[IMF4-Figures.xlsx]Fig2'!$B$12:$BF$12</c:f>
              <c:numCache>
                <c:formatCode>General</c:formatCode>
                <c:ptCount val="57"/>
                <c:pt idx="0">
                  <c:v>10.1</c:v>
                </c:pt>
                <c:pt idx="1">
                  <c:v>9.9</c:v>
                </c:pt>
                <c:pt idx="2">
                  <c:v>9.7000000000000011</c:v>
                </c:pt>
                <c:pt idx="3">
                  <c:v>9.4</c:v>
                </c:pt>
                <c:pt idx="4">
                  <c:v>9.2000000000000011</c:v>
                </c:pt>
                <c:pt idx="5">
                  <c:v>9.1</c:v>
                </c:pt>
                <c:pt idx="6">
                  <c:v>9</c:v>
                </c:pt>
                <c:pt idx="7">
                  <c:v>9</c:v>
                </c:pt>
                <c:pt idx="8">
                  <c:v>9</c:v>
                </c:pt>
                <c:pt idx="9">
                  <c:v>8.9</c:v>
                </c:pt>
                <c:pt idx="10">
                  <c:v>8.6</c:v>
                </c:pt>
                <c:pt idx="11">
                  <c:v>8.4</c:v>
                </c:pt>
                <c:pt idx="12">
                  <c:v>8.2000000000000011</c:v>
                </c:pt>
                <c:pt idx="13">
                  <c:v>8.1</c:v>
                </c:pt>
                <c:pt idx="14">
                  <c:v>8.4</c:v>
                </c:pt>
                <c:pt idx="15">
                  <c:v>8.8000000000000007</c:v>
                </c:pt>
                <c:pt idx="16">
                  <c:v>9.3000000000000007</c:v>
                </c:pt>
                <c:pt idx="17">
                  <c:v>9.6</c:v>
                </c:pt>
                <c:pt idx="18">
                  <c:v>10.1</c:v>
                </c:pt>
                <c:pt idx="19">
                  <c:v>10.5</c:v>
                </c:pt>
                <c:pt idx="20">
                  <c:v>11.1</c:v>
                </c:pt>
                <c:pt idx="21">
                  <c:v>11.5</c:v>
                </c:pt>
                <c:pt idx="22">
                  <c:v>11.8</c:v>
                </c:pt>
                <c:pt idx="23">
                  <c:v>12</c:v>
                </c:pt>
                <c:pt idx="24">
                  <c:v>12.5</c:v>
                </c:pt>
                <c:pt idx="25">
                  <c:v>13.4</c:v>
                </c:pt>
                <c:pt idx="26">
                  <c:v>14.3</c:v>
                </c:pt>
                <c:pt idx="27">
                  <c:v>15.2</c:v>
                </c:pt>
                <c:pt idx="28">
                  <c:v>16.3</c:v>
                </c:pt>
                <c:pt idx="29">
                  <c:v>16.2</c:v>
                </c:pt>
                <c:pt idx="30">
                  <c:v>15.7</c:v>
                </c:pt>
                <c:pt idx="31">
                  <c:v>15</c:v>
                </c:pt>
                <c:pt idx="32">
                  <c:v>14</c:v>
                </c:pt>
                <c:pt idx="33">
                  <c:v>13.9</c:v>
                </c:pt>
                <c:pt idx="34">
                  <c:v>13.8</c:v>
                </c:pt>
                <c:pt idx="35">
                  <c:v>13.1</c:v>
                </c:pt>
                <c:pt idx="36">
                  <c:v>12.3</c:v>
                </c:pt>
                <c:pt idx="37">
                  <c:v>11.8</c:v>
                </c:pt>
                <c:pt idx="38">
                  <c:v>11.7</c:v>
                </c:pt>
                <c:pt idx="39">
                  <c:v>11.5</c:v>
                </c:pt>
                <c:pt idx="40">
                  <c:v>11</c:v>
                </c:pt>
                <c:pt idx="41">
                  <c:v>10.5</c:v>
                </c:pt>
                <c:pt idx="42">
                  <c:v>10</c:v>
                </c:pt>
                <c:pt idx="43">
                  <c:v>10.3</c:v>
                </c:pt>
                <c:pt idx="44">
                  <c:v>11.1</c:v>
                </c:pt>
                <c:pt idx="45">
                  <c:v>11.5</c:v>
                </c:pt>
                <c:pt idx="46">
                  <c:v>11.5</c:v>
                </c:pt>
                <c:pt idx="47">
                  <c:v>11.3</c:v>
                </c:pt>
                <c:pt idx="48">
                  <c:v>10.9</c:v>
                </c:pt>
                <c:pt idx="49">
                  <c:v>10.1</c:v>
                </c:pt>
                <c:pt idx="50">
                  <c:v>9.6</c:v>
                </c:pt>
                <c:pt idx="51">
                  <c:v>9.2000000000000011</c:v>
                </c:pt>
                <c:pt idx="52">
                  <c:v>8.9</c:v>
                </c:pt>
                <c:pt idx="53">
                  <c:v>8.8000000000000007</c:v>
                </c:pt>
                <c:pt idx="54">
                  <c:v>8.6</c:v>
                </c:pt>
                <c:pt idx="55">
                  <c:v>8.2000000000000011</c:v>
                </c:pt>
                <c:pt idx="56">
                  <c:v>8</c:v>
                </c:pt>
              </c:numCache>
            </c:numRef>
          </c:val>
        </c:ser>
        <c:ser>
          <c:idx val="1"/>
          <c:order val="1"/>
          <c:tx>
            <c:strRef>
              <c:f>'[IMF4-Figures.xlsx]Fig2'!$A$13</c:f>
              <c:strCache>
                <c:ptCount val="1"/>
                <c:pt idx="0">
                  <c:v>Ireland</c:v>
                </c:pt>
              </c:strCache>
            </c:strRef>
          </c:tx>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'[IMF4-Figures.xlsx]Fig2'!$B$13:$BF$13</c:f>
              <c:numCache>
                <c:formatCode>General</c:formatCode>
                <c:ptCount val="57"/>
                <c:pt idx="0">
                  <c:v>12.7</c:v>
                </c:pt>
                <c:pt idx="1">
                  <c:v>11.7</c:v>
                </c:pt>
                <c:pt idx="2">
                  <c:v>10.9</c:v>
                </c:pt>
                <c:pt idx="3">
                  <c:v>10.1</c:v>
                </c:pt>
                <c:pt idx="4">
                  <c:v>9.4</c:v>
                </c:pt>
                <c:pt idx="5">
                  <c:v>8.8000000000000007</c:v>
                </c:pt>
                <c:pt idx="6">
                  <c:v>8.2000000000000011</c:v>
                </c:pt>
                <c:pt idx="7">
                  <c:v>7.6</c:v>
                </c:pt>
                <c:pt idx="8">
                  <c:v>7.1</c:v>
                </c:pt>
                <c:pt idx="9">
                  <c:v>6.7</c:v>
                </c:pt>
                <c:pt idx="10">
                  <c:v>6.4</c:v>
                </c:pt>
                <c:pt idx="11">
                  <c:v>6.3</c:v>
                </c:pt>
                <c:pt idx="12">
                  <c:v>6.4</c:v>
                </c:pt>
                <c:pt idx="13">
                  <c:v>6.8</c:v>
                </c:pt>
                <c:pt idx="14">
                  <c:v>7.6</c:v>
                </c:pt>
                <c:pt idx="15">
                  <c:v>7.8</c:v>
                </c:pt>
                <c:pt idx="16">
                  <c:v>8.1</c:v>
                </c:pt>
                <c:pt idx="17">
                  <c:v>8.4</c:v>
                </c:pt>
                <c:pt idx="18">
                  <c:v>8</c:v>
                </c:pt>
                <c:pt idx="19">
                  <c:v>9.3000000000000007</c:v>
                </c:pt>
                <c:pt idx="20">
                  <c:v>8.6</c:v>
                </c:pt>
                <c:pt idx="21">
                  <c:v>8.6</c:v>
                </c:pt>
                <c:pt idx="22">
                  <c:v>9</c:v>
                </c:pt>
                <c:pt idx="23">
                  <c:v>8.6</c:v>
                </c:pt>
                <c:pt idx="24">
                  <c:v>9.1</c:v>
                </c:pt>
                <c:pt idx="25">
                  <c:v>8.4</c:v>
                </c:pt>
                <c:pt idx="26">
                  <c:v>8.7000000000000011</c:v>
                </c:pt>
                <c:pt idx="27">
                  <c:v>8.6</c:v>
                </c:pt>
                <c:pt idx="28">
                  <c:v>8.3000000000000007</c:v>
                </c:pt>
                <c:pt idx="29">
                  <c:v>8.7000000000000011</c:v>
                </c:pt>
                <c:pt idx="30">
                  <c:v>8.9</c:v>
                </c:pt>
                <c:pt idx="31">
                  <c:v>8.5</c:v>
                </c:pt>
                <c:pt idx="32">
                  <c:v>8.9</c:v>
                </c:pt>
                <c:pt idx="33">
                  <c:v>8.8000000000000007</c:v>
                </c:pt>
                <c:pt idx="34">
                  <c:v>8.6</c:v>
                </c:pt>
                <c:pt idx="35">
                  <c:v>8</c:v>
                </c:pt>
                <c:pt idx="36">
                  <c:v>8.8000000000000007</c:v>
                </c:pt>
                <c:pt idx="37">
                  <c:v>9</c:v>
                </c:pt>
                <c:pt idx="38">
                  <c:v>8.6</c:v>
                </c:pt>
                <c:pt idx="39">
                  <c:v>9.2000000000000011</c:v>
                </c:pt>
                <c:pt idx="40">
                  <c:v>10.1</c:v>
                </c:pt>
                <c:pt idx="41">
                  <c:v>11.5</c:v>
                </c:pt>
                <c:pt idx="42">
                  <c:v>14.9</c:v>
                </c:pt>
                <c:pt idx="43">
                  <c:v>17.100000000000001</c:v>
                </c:pt>
                <c:pt idx="44">
                  <c:v>20.2</c:v>
                </c:pt>
                <c:pt idx="45">
                  <c:v>24.5</c:v>
                </c:pt>
                <c:pt idx="46">
                  <c:v>26.1</c:v>
                </c:pt>
                <c:pt idx="47">
                  <c:v>26.7</c:v>
                </c:pt>
                <c:pt idx="48">
                  <c:v>26.7</c:v>
                </c:pt>
                <c:pt idx="49">
                  <c:v>27.4</c:v>
                </c:pt>
                <c:pt idx="50">
                  <c:v>27.8</c:v>
                </c:pt>
                <c:pt idx="51">
                  <c:v>29.6</c:v>
                </c:pt>
                <c:pt idx="52">
                  <c:v>28.9</c:v>
                </c:pt>
                <c:pt idx="53">
                  <c:v>29.1</c:v>
                </c:pt>
                <c:pt idx="54">
                  <c:v>29.8</c:v>
                </c:pt>
                <c:pt idx="55">
                  <c:v>30.2</c:v>
                </c:pt>
                <c:pt idx="56">
                  <c:v>30.1</c:v>
                </c:pt>
              </c:numCache>
            </c:numRef>
          </c:val>
        </c:ser>
        <c:ser>
          <c:idx val="2"/>
          <c:order val="2"/>
          <c:tx>
            <c:strRef>
              <c:f>'[IMF4-Figures.xlsx]Fig2'!$A$14</c:f>
              <c:strCache>
                <c:ptCount val="1"/>
                <c:pt idx="0">
                  <c:v>Greece</c:v>
                </c:pt>
              </c:strCache>
            </c:strRef>
          </c:tx>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'[IMF4-Figures.xlsx]Fig2'!$B$14:$BF$14</c:f>
              <c:numCache>
                <c:formatCode>General</c:formatCode>
                <c:ptCount val="57"/>
                <c:pt idx="1">
                  <c:v>29.9</c:v>
                </c:pt>
                <c:pt idx="2">
                  <c:v>30.7</c:v>
                </c:pt>
                <c:pt idx="3">
                  <c:v>30.6</c:v>
                </c:pt>
                <c:pt idx="4">
                  <c:v>30.6</c:v>
                </c:pt>
                <c:pt idx="5">
                  <c:v>31.7</c:v>
                </c:pt>
                <c:pt idx="6">
                  <c:v>31.4</c:v>
                </c:pt>
                <c:pt idx="7">
                  <c:v>32</c:v>
                </c:pt>
                <c:pt idx="8">
                  <c:v>29.8</c:v>
                </c:pt>
                <c:pt idx="9">
                  <c:v>29.5</c:v>
                </c:pt>
                <c:pt idx="10">
                  <c:v>29.2</c:v>
                </c:pt>
                <c:pt idx="11">
                  <c:v>27.9</c:v>
                </c:pt>
                <c:pt idx="12">
                  <c:v>28</c:v>
                </c:pt>
                <c:pt idx="13">
                  <c:v>28.2</c:v>
                </c:pt>
                <c:pt idx="14">
                  <c:v>27.7</c:v>
                </c:pt>
                <c:pt idx="15">
                  <c:v>28.2</c:v>
                </c:pt>
                <c:pt idx="16">
                  <c:v>27.8</c:v>
                </c:pt>
                <c:pt idx="17">
                  <c:v>26.8</c:v>
                </c:pt>
                <c:pt idx="18">
                  <c:v>26.6</c:v>
                </c:pt>
                <c:pt idx="19">
                  <c:v>26.1</c:v>
                </c:pt>
                <c:pt idx="20">
                  <c:v>26</c:v>
                </c:pt>
                <c:pt idx="21">
                  <c:v>26.5</c:v>
                </c:pt>
                <c:pt idx="22">
                  <c:v>27.5</c:v>
                </c:pt>
                <c:pt idx="23">
                  <c:v>27.4</c:v>
                </c:pt>
                <c:pt idx="24">
                  <c:v>28.4</c:v>
                </c:pt>
                <c:pt idx="25">
                  <c:v>26.8</c:v>
                </c:pt>
                <c:pt idx="26">
                  <c:v>25.9</c:v>
                </c:pt>
                <c:pt idx="27">
                  <c:v>26.2</c:v>
                </c:pt>
                <c:pt idx="28">
                  <c:v>25.3</c:v>
                </c:pt>
                <c:pt idx="29">
                  <c:v>25.7</c:v>
                </c:pt>
                <c:pt idx="30">
                  <c:v>26.4</c:v>
                </c:pt>
                <c:pt idx="31">
                  <c:v>26.4</c:v>
                </c:pt>
                <c:pt idx="32">
                  <c:v>25.2</c:v>
                </c:pt>
                <c:pt idx="33">
                  <c:v>25</c:v>
                </c:pt>
                <c:pt idx="34">
                  <c:v>24.6</c:v>
                </c:pt>
                <c:pt idx="35">
                  <c:v>25.7</c:v>
                </c:pt>
                <c:pt idx="36">
                  <c:v>24.7</c:v>
                </c:pt>
                <c:pt idx="37">
                  <c:v>22.8</c:v>
                </c:pt>
                <c:pt idx="38">
                  <c:v>22.5</c:v>
                </c:pt>
                <c:pt idx="39">
                  <c:v>21.9</c:v>
                </c:pt>
                <c:pt idx="40">
                  <c:v>22.6</c:v>
                </c:pt>
                <c:pt idx="41">
                  <c:v>21.5</c:v>
                </c:pt>
                <c:pt idx="42">
                  <c:v>21.9</c:v>
                </c:pt>
                <c:pt idx="43">
                  <c:v>22.9</c:v>
                </c:pt>
                <c:pt idx="44">
                  <c:v>24.9</c:v>
                </c:pt>
                <c:pt idx="45">
                  <c:v>24.9</c:v>
                </c:pt>
                <c:pt idx="46">
                  <c:v>25.5</c:v>
                </c:pt>
                <c:pt idx="47">
                  <c:v>28</c:v>
                </c:pt>
                <c:pt idx="48">
                  <c:v>30.2</c:v>
                </c:pt>
                <c:pt idx="49">
                  <c:v>31.8</c:v>
                </c:pt>
                <c:pt idx="50">
                  <c:v>33.1</c:v>
                </c:pt>
                <c:pt idx="51">
                  <c:v>36.200000000000003</c:v>
                </c:pt>
                <c:pt idx="52">
                  <c:v>39.300000000000004</c:v>
                </c:pt>
                <c:pt idx="53">
                  <c:v>43.2</c:v>
                </c:pt>
                <c:pt idx="54">
                  <c:v>45.6</c:v>
                </c:pt>
                <c:pt idx="55">
                  <c:v>49.6</c:v>
                </c:pt>
              </c:numCache>
            </c:numRef>
          </c:val>
        </c:ser>
        <c:ser>
          <c:idx val="3"/>
          <c:order val="3"/>
          <c:tx>
            <c:strRef>
              <c:f>'[IMF4-Figures.xlsx]Fig2'!$A$15</c:f>
              <c:strCache>
                <c:ptCount val="1"/>
                <c:pt idx="0">
                  <c:v>Spain</c:v>
                </c:pt>
              </c:strCache>
            </c:strRef>
          </c:tx>
          <c:marker>
            <c:symbol val="none"/>
          </c:marker>
          <c:dLbls>
            <c:dLbl>
              <c:idx val="56"/>
              <c:layout/>
              <c:tx>
                <c:rich>
                  <a:bodyPr/>
                  <a:lstStyle/>
                  <a:p>
                    <a:r>
                      <a:rPr lang="en-US" dirty="0" smtClean="0"/>
                      <a:t>50.8%- ES</a:t>
                    </a:r>
                    <a:endParaRPr lang="en-US" dirty="0"/>
                  </a:p>
                </c:rich>
              </c:tx>
              <c:showVal val="1"/>
            </c:dLbl>
            <c:delete val="1"/>
          </c:dLbls>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'[IMF4-Figures.xlsx]Fig2'!$B$15:$BF$15</c:f>
              <c:numCache>
                <c:formatCode>General</c:formatCode>
                <c:ptCount val="57"/>
                <c:pt idx="0">
                  <c:v>32.800000000000004</c:v>
                </c:pt>
                <c:pt idx="1">
                  <c:v>32.1</c:v>
                </c:pt>
                <c:pt idx="2">
                  <c:v>30.9</c:v>
                </c:pt>
                <c:pt idx="3">
                  <c:v>29.7</c:v>
                </c:pt>
                <c:pt idx="4">
                  <c:v>27.9</c:v>
                </c:pt>
                <c:pt idx="5">
                  <c:v>26.5</c:v>
                </c:pt>
                <c:pt idx="6">
                  <c:v>25.4</c:v>
                </c:pt>
                <c:pt idx="7">
                  <c:v>24.6</c:v>
                </c:pt>
                <c:pt idx="8">
                  <c:v>24</c:v>
                </c:pt>
                <c:pt idx="9">
                  <c:v>22.8</c:v>
                </c:pt>
                <c:pt idx="10">
                  <c:v>22.6</c:v>
                </c:pt>
                <c:pt idx="11">
                  <c:v>22.1</c:v>
                </c:pt>
                <c:pt idx="12">
                  <c:v>20.9</c:v>
                </c:pt>
                <c:pt idx="13">
                  <c:v>21.1</c:v>
                </c:pt>
                <c:pt idx="14">
                  <c:v>21</c:v>
                </c:pt>
                <c:pt idx="15">
                  <c:v>20.9</c:v>
                </c:pt>
                <c:pt idx="16">
                  <c:v>21.5</c:v>
                </c:pt>
                <c:pt idx="17">
                  <c:v>22</c:v>
                </c:pt>
                <c:pt idx="18">
                  <c:v>22.4</c:v>
                </c:pt>
                <c:pt idx="19">
                  <c:v>22.7</c:v>
                </c:pt>
                <c:pt idx="20">
                  <c:v>22.8</c:v>
                </c:pt>
                <c:pt idx="21">
                  <c:v>22.5</c:v>
                </c:pt>
                <c:pt idx="22">
                  <c:v>22.7</c:v>
                </c:pt>
                <c:pt idx="23">
                  <c:v>22.7</c:v>
                </c:pt>
                <c:pt idx="24">
                  <c:v>22.2</c:v>
                </c:pt>
                <c:pt idx="25">
                  <c:v>22.3</c:v>
                </c:pt>
                <c:pt idx="26">
                  <c:v>22.2</c:v>
                </c:pt>
                <c:pt idx="27">
                  <c:v>21.4</c:v>
                </c:pt>
                <c:pt idx="28">
                  <c:v>21.1</c:v>
                </c:pt>
                <c:pt idx="29">
                  <c:v>20.100000000000001</c:v>
                </c:pt>
                <c:pt idx="30">
                  <c:v>18.8</c:v>
                </c:pt>
                <c:pt idx="31">
                  <c:v>18.7</c:v>
                </c:pt>
                <c:pt idx="32">
                  <c:v>18.100000000000001</c:v>
                </c:pt>
                <c:pt idx="33">
                  <c:v>17.8</c:v>
                </c:pt>
                <c:pt idx="34">
                  <c:v>17.600000000000001</c:v>
                </c:pt>
                <c:pt idx="35">
                  <c:v>18</c:v>
                </c:pt>
                <c:pt idx="36">
                  <c:v>17.399999999999999</c:v>
                </c:pt>
                <c:pt idx="37">
                  <c:v>17.8</c:v>
                </c:pt>
                <c:pt idx="38">
                  <c:v>18.600000000000001</c:v>
                </c:pt>
                <c:pt idx="39">
                  <c:v>19.2</c:v>
                </c:pt>
                <c:pt idx="40">
                  <c:v>20.7</c:v>
                </c:pt>
                <c:pt idx="41">
                  <c:v>23.2</c:v>
                </c:pt>
                <c:pt idx="42">
                  <c:v>25.2</c:v>
                </c:pt>
                <c:pt idx="43">
                  <c:v>29.7</c:v>
                </c:pt>
                <c:pt idx="44">
                  <c:v>34.700000000000003</c:v>
                </c:pt>
                <c:pt idx="45">
                  <c:v>37.200000000000003</c:v>
                </c:pt>
                <c:pt idx="46">
                  <c:v>39.700000000000003</c:v>
                </c:pt>
                <c:pt idx="47">
                  <c:v>39.700000000000003</c:v>
                </c:pt>
                <c:pt idx="48">
                  <c:v>40</c:v>
                </c:pt>
                <c:pt idx="49">
                  <c:v>41.2</c:v>
                </c:pt>
                <c:pt idx="50">
                  <c:v>41.9</c:v>
                </c:pt>
                <c:pt idx="51">
                  <c:v>43.3</c:v>
                </c:pt>
                <c:pt idx="52">
                  <c:v>44.3</c:v>
                </c:pt>
                <c:pt idx="53">
                  <c:v>45.5</c:v>
                </c:pt>
                <c:pt idx="54">
                  <c:v>47.2</c:v>
                </c:pt>
                <c:pt idx="55">
                  <c:v>49</c:v>
                </c:pt>
                <c:pt idx="56">
                  <c:v>50.8</c:v>
                </c:pt>
              </c:numCache>
            </c:numRef>
          </c:val>
        </c:ser>
        <c:ser>
          <c:idx val="6"/>
          <c:order val="4"/>
          <c:tx>
            <c:strRef>
              <c:f>'[IMF4-Figures.xlsx]Fig2'!$A$18</c:f>
              <c:strCache>
                <c:ptCount val="1"/>
                <c:pt idx="0">
                  <c:v>Portugal</c:v>
                </c:pt>
              </c:strCache>
            </c:strRef>
          </c:tx>
          <c:spPr>
            <a:ln>
              <a:solidFill>
                <a:srgbClr val="00B0F0"/>
              </a:solidFill>
            </a:ln>
          </c:spPr>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'[IMF4-Figures.xlsx]Fig2'!$B$18:$BF$18</c:f>
              <c:numCache>
                <c:formatCode>General</c:formatCode>
                <c:ptCount val="57"/>
                <c:pt idx="0">
                  <c:v>13.6</c:v>
                </c:pt>
                <c:pt idx="1">
                  <c:v>12.2</c:v>
                </c:pt>
                <c:pt idx="2">
                  <c:v>12.5</c:v>
                </c:pt>
                <c:pt idx="3">
                  <c:v>12.5</c:v>
                </c:pt>
                <c:pt idx="4">
                  <c:v>11.6</c:v>
                </c:pt>
                <c:pt idx="5">
                  <c:v>11.9</c:v>
                </c:pt>
                <c:pt idx="6">
                  <c:v>10.3</c:v>
                </c:pt>
                <c:pt idx="7">
                  <c:v>9.6</c:v>
                </c:pt>
                <c:pt idx="8">
                  <c:v>11.3</c:v>
                </c:pt>
                <c:pt idx="9">
                  <c:v>10.6</c:v>
                </c:pt>
                <c:pt idx="10">
                  <c:v>10.4</c:v>
                </c:pt>
                <c:pt idx="11">
                  <c:v>9.8000000000000007</c:v>
                </c:pt>
                <c:pt idx="12">
                  <c:v>10.9</c:v>
                </c:pt>
                <c:pt idx="13">
                  <c:v>11.8</c:v>
                </c:pt>
                <c:pt idx="14">
                  <c:v>11.2</c:v>
                </c:pt>
                <c:pt idx="15">
                  <c:v>12.1</c:v>
                </c:pt>
                <c:pt idx="16">
                  <c:v>12.5</c:v>
                </c:pt>
                <c:pt idx="17">
                  <c:v>13.8</c:v>
                </c:pt>
                <c:pt idx="18">
                  <c:v>15.1</c:v>
                </c:pt>
                <c:pt idx="19">
                  <c:v>16</c:v>
                </c:pt>
                <c:pt idx="20">
                  <c:v>16.600000000000001</c:v>
                </c:pt>
                <c:pt idx="21">
                  <c:v>17.600000000000001</c:v>
                </c:pt>
                <c:pt idx="22">
                  <c:v>18.3</c:v>
                </c:pt>
                <c:pt idx="23">
                  <c:v>19</c:v>
                </c:pt>
                <c:pt idx="24">
                  <c:v>18.5</c:v>
                </c:pt>
                <c:pt idx="25">
                  <c:v>18.399999999999999</c:v>
                </c:pt>
                <c:pt idx="26">
                  <c:v>19.8</c:v>
                </c:pt>
                <c:pt idx="27">
                  <c:v>18.899999999999999</c:v>
                </c:pt>
                <c:pt idx="28">
                  <c:v>19</c:v>
                </c:pt>
                <c:pt idx="29">
                  <c:v>20.2</c:v>
                </c:pt>
                <c:pt idx="30">
                  <c:v>20.399999999999999</c:v>
                </c:pt>
                <c:pt idx="31">
                  <c:v>19.600000000000001</c:v>
                </c:pt>
                <c:pt idx="32">
                  <c:v>18.8</c:v>
                </c:pt>
                <c:pt idx="33">
                  <c:v>19.600000000000001</c:v>
                </c:pt>
                <c:pt idx="34">
                  <c:v>20.6</c:v>
                </c:pt>
                <c:pt idx="35">
                  <c:v>21.3</c:v>
                </c:pt>
                <c:pt idx="36">
                  <c:v>21.7</c:v>
                </c:pt>
                <c:pt idx="37">
                  <c:v>20.3</c:v>
                </c:pt>
                <c:pt idx="38">
                  <c:v>19.7</c:v>
                </c:pt>
                <c:pt idx="39">
                  <c:v>19.8</c:v>
                </c:pt>
                <c:pt idx="40">
                  <c:v>19.5</c:v>
                </c:pt>
                <c:pt idx="41">
                  <c:v>19.2</c:v>
                </c:pt>
                <c:pt idx="42">
                  <c:v>21</c:v>
                </c:pt>
                <c:pt idx="43">
                  <c:v>21.3</c:v>
                </c:pt>
                <c:pt idx="44">
                  <c:v>24.2</c:v>
                </c:pt>
                <c:pt idx="45">
                  <c:v>24.9</c:v>
                </c:pt>
                <c:pt idx="46">
                  <c:v>23.6</c:v>
                </c:pt>
                <c:pt idx="47">
                  <c:v>26.4</c:v>
                </c:pt>
                <c:pt idx="48">
                  <c:v>27.4</c:v>
                </c:pt>
                <c:pt idx="49">
                  <c:v>27.1</c:v>
                </c:pt>
                <c:pt idx="50">
                  <c:v>29</c:v>
                </c:pt>
                <c:pt idx="51">
                  <c:v>27.1</c:v>
                </c:pt>
                <c:pt idx="52">
                  <c:v>27</c:v>
                </c:pt>
                <c:pt idx="53">
                  <c:v>29</c:v>
                </c:pt>
                <c:pt idx="54">
                  <c:v>30.1</c:v>
                </c:pt>
                <c:pt idx="55">
                  <c:v>34</c:v>
                </c:pt>
                <c:pt idx="56">
                  <c:v>35.300000000000004</c:v>
                </c:pt>
              </c:numCache>
            </c:numRef>
          </c:val>
        </c:ser>
        <c:ser>
          <c:idx val="8"/>
          <c:order val="5"/>
          <c:tx>
            <c:strRef>
              <c:f>'[IMF4-Figures.xlsx]Fig2'!$A$20</c:f>
              <c:strCache>
                <c:ptCount val="1"/>
                <c:pt idx="0">
                  <c:v>United Kingdom</c:v>
                </c:pt>
              </c:strCache>
            </c:strRef>
          </c:tx>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'[IMF4-Figures.xlsx]Fig2'!$B$20:$BF$20</c:f>
              <c:numCache>
                <c:formatCode>General</c:formatCode>
                <c:ptCount val="57"/>
                <c:pt idx="0">
                  <c:v>13</c:v>
                </c:pt>
                <c:pt idx="1">
                  <c:v>12.9</c:v>
                </c:pt>
                <c:pt idx="2">
                  <c:v>13.1</c:v>
                </c:pt>
                <c:pt idx="3">
                  <c:v>13.3</c:v>
                </c:pt>
                <c:pt idx="4">
                  <c:v>13</c:v>
                </c:pt>
                <c:pt idx="5">
                  <c:v>12.9</c:v>
                </c:pt>
                <c:pt idx="6">
                  <c:v>12.4</c:v>
                </c:pt>
                <c:pt idx="7">
                  <c:v>12.2</c:v>
                </c:pt>
                <c:pt idx="8">
                  <c:v>12.4</c:v>
                </c:pt>
                <c:pt idx="9">
                  <c:v>12.2</c:v>
                </c:pt>
                <c:pt idx="10">
                  <c:v>11.9</c:v>
                </c:pt>
                <c:pt idx="11">
                  <c:v>12</c:v>
                </c:pt>
                <c:pt idx="12">
                  <c:v>11.7</c:v>
                </c:pt>
                <c:pt idx="13">
                  <c:v>11.4</c:v>
                </c:pt>
                <c:pt idx="14">
                  <c:v>11.7</c:v>
                </c:pt>
                <c:pt idx="15">
                  <c:v>12.2</c:v>
                </c:pt>
                <c:pt idx="16">
                  <c:v>11.9</c:v>
                </c:pt>
                <c:pt idx="17">
                  <c:v>11.9</c:v>
                </c:pt>
                <c:pt idx="18">
                  <c:v>12</c:v>
                </c:pt>
                <c:pt idx="19">
                  <c:v>12.2</c:v>
                </c:pt>
                <c:pt idx="20">
                  <c:v>12.5</c:v>
                </c:pt>
                <c:pt idx="21">
                  <c:v>12.4</c:v>
                </c:pt>
                <c:pt idx="22">
                  <c:v>12.3</c:v>
                </c:pt>
                <c:pt idx="23">
                  <c:v>11.7</c:v>
                </c:pt>
                <c:pt idx="24">
                  <c:v>11.8</c:v>
                </c:pt>
                <c:pt idx="25">
                  <c:v>11.9</c:v>
                </c:pt>
                <c:pt idx="26">
                  <c:v>12.2</c:v>
                </c:pt>
                <c:pt idx="27">
                  <c:v>12.5</c:v>
                </c:pt>
                <c:pt idx="28">
                  <c:v>12.4</c:v>
                </c:pt>
                <c:pt idx="29">
                  <c:v>12.6</c:v>
                </c:pt>
                <c:pt idx="30">
                  <c:v>12.8</c:v>
                </c:pt>
                <c:pt idx="31">
                  <c:v>13.6</c:v>
                </c:pt>
                <c:pt idx="32">
                  <c:v>13.5</c:v>
                </c:pt>
                <c:pt idx="33">
                  <c:v>14</c:v>
                </c:pt>
                <c:pt idx="34">
                  <c:v>14.3</c:v>
                </c:pt>
                <c:pt idx="35">
                  <c:v>14</c:v>
                </c:pt>
                <c:pt idx="36">
                  <c:v>14.5</c:v>
                </c:pt>
                <c:pt idx="37">
                  <c:v>14.5</c:v>
                </c:pt>
                <c:pt idx="38">
                  <c:v>14.3</c:v>
                </c:pt>
                <c:pt idx="39">
                  <c:v>13.7</c:v>
                </c:pt>
                <c:pt idx="40">
                  <c:v>13.8</c:v>
                </c:pt>
                <c:pt idx="41">
                  <c:v>14.4</c:v>
                </c:pt>
                <c:pt idx="42">
                  <c:v>15.4</c:v>
                </c:pt>
                <c:pt idx="43">
                  <c:v>16.3</c:v>
                </c:pt>
                <c:pt idx="44">
                  <c:v>17.899999999999999</c:v>
                </c:pt>
                <c:pt idx="45">
                  <c:v>19.2</c:v>
                </c:pt>
                <c:pt idx="46">
                  <c:v>19.8</c:v>
                </c:pt>
                <c:pt idx="47">
                  <c:v>19.3</c:v>
                </c:pt>
                <c:pt idx="48">
                  <c:v>19.899999999999999</c:v>
                </c:pt>
                <c:pt idx="49">
                  <c:v>19.3</c:v>
                </c:pt>
                <c:pt idx="50">
                  <c:v>18.8</c:v>
                </c:pt>
                <c:pt idx="51">
                  <c:v>20.100000000000001</c:v>
                </c:pt>
                <c:pt idx="52">
                  <c:v>20.100000000000001</c:v>
                </c:pt>
                <c:pt idx="53">
                  <c:v>20.399999999999999</c:v>
                </c:pt>
                <c:pt idx="54">
                  <c:v>21.8</c:v>
                </c:pt>
                <c:pt idx="55">
                  <c:v>22</c:v>
                </c:pt>
              </c:numCache>
            </c:numRef>
          </c:val>
        </c:ser>
        <c:ser>
          <c:idx val="9"/>
          <c:order val="6"/>
          <c:tx>
            <c:strRef>
              <c:f>'[IMF4-Figures.xlsx]Fig2'!$A$21</c:f>
              <c:strCache>
                <c:ptCount val="1"/>
                <c:pt idx="0">
                  <c:v>United States</c:v>
                </c:pt>
              </c:strCache>
            </c:strRef>
          </c:tx>
          <c:spPr>
            <a:ln>
              <a:solidFill>
                <a:schemeClr val="accent6">
                  <a:lumMod val="75000"/>
                </a:schemeClr>
              </a:solidFill>
            </a:ln>
          </c:spPr>
          <c:marker>
            <c:symbol val="none"/>
          </c:marker>
          <c:cat>
            <c:strRef>
              <c:f>'[IMF4-Figures.xlsx]Fig2'!$B$11:$BF$11</c:f>
              <c:strCache>
                <c:ptCount val="57"/>
                <c:pt idx="0">
                  <c:v>1998Q1</c:v>
                </c:pt>
                <c:pt idx="1">
                  <c:v>1998Q2</c:v>
                </c:pt>
                <c:pt idx="2">
                  <c:v>1998Q3</c:v>
                </c:pt>
                <c:pt idx="3">
                  <c:v>1998Q4</c:v>
                </c:pt>
                <c:pt idx="4">
                  <c:v>1999Q1</c:v>
                </c:pt>
                <c:pt idx="5">
                  <c:v>1999Q2</c:v>
                </c:pt>
                <c:pt idx="6">
                  <c:v>1999Q3</c:v>
                </c:pt>
                <c:pt idx="7">
                  <c:v>1999Q4</c:v>
                </c:pt>
                <c:pt idx="8">
                  <c:v>2000Q1</c:v>
                </c:pt>
                <c:pt idx="9">
                  <c:v>2000Q2</c:v>
                </c:pt>
                <c:pt idx="10">
                  <c:v>2000Q3</c:v>
                </c:pt>
                <c:pt idx="11">
                  <c:v>2000Q4</c:v>
                </c:pt>
                <c:pt idx="12">
                  <c:v>2001Q1</c:v>
                </c:pt>
                <c:pt idx="13">
                  <c:v>2001Q2</c:v>
                </c:pt>
                <c:pt idx="14">
                  <c:v>2001Q3</c:v>
                </c:pt>
                <c:pt idx="15">
                  <c:v>2001Q4</c:v>
                </c:pt>
                <c:pt idx="16">
                  <c:v>2002Q1</c:v>
                </c:pt>
                <c:pt idx="17">
                  <c:v>2002Q2</c:v>
                </c:pt>
                <c:pt idx="18">
                  <c:v>2002Q3</c:v>
                </c:pt>
                <c:pt idx="19">
                  <c:v>2002Q4</c:v>
                </c:pt>
                <c:pt idx="20">
                  <c:v>2003Q1</c:v>
                </c:pt>
                <c:pt idx="21">
                  <c:v>2003Q2</c:v>
                </c:pt>
                <c:pt idx="22">
                  <c:v>2003Q3</c:v>
                </c:pt>
                <c:pt idx="23">
                  <c:v>2003Q4</c:v>
                </c:pt>
                <c:pt idx="24">
                  <c:v>2004Q1</c:v>
                </c:pt>
                <c:pt idx="25">
                  <c:v>2004Q2</c:v>
                </c:pt>
                <c:pt idx="26">
                  <c:v>2004Q3</c:v>
                </c:pt>
                <c:pt idx="27">
                  <c:v>2004Q4</c:v>
                </c:pt>
                <c:pt idx="28">
                  <c:v>2005Q1</c:v>
                </c:pt>
                <c:pt idx="29">
                  <c:v>2005Q2</c:v>
                </c:pt>
                <c:pt idx="30">
                  <c:v>2005Q3</c:v>
                </c:pt>
                <c:pt idx="31">
                  <c:v>2005Q4</c:v>
                </c:pt>
                <c:pt idx="32">
                  <c:v>2006Q1</c:v>
                </c:pt>
                <c:pt idx="33">
                  <c:v>2006Q2</c:v>
                </c:pt>
                <c:pt idx="34">
                  <c:v>2006Q3</c:v>
                </c:pt>
                <c:pt idx="35">
                  <c:v>2006Q4</c:v>
                </c:pt>
                <c:pt idx="36">
                  <c:v>2007Q1</c:v>
                </c:pt>
                <c:pt idx="37">
                  <c:v>2007Q2</c:v>
                </c:pt>
                <c:pt idx="38">
                  <c:v>2007Q3</c:v>
                </c:pt>
                <c:pt idx="39">
                  <c:v>2007Q4</c:v>
                </c:pt>
                <c:pt idx="40">
                  <c:v>2008Q1</c:v>
                </c:pt>
                <c:pt idx="41">
                  <c:v>2008Q2</c:v>
                </c:pt>
                <c:pt idx="42">
                  <c:v>2008Q3</c:v>
                </c:pt>
                <c:pt idx="43">
                  <c:v>2008Q4</c:v>
                </c:pt>
                <c:pt idx="44">
                  <c:v>2009Q1</c:v>
                </c:pt>
                <c:pt idx="45">
                  <c:v>2009Q2</c:v>
                </c:pt>
                <c:pt idx="46">
                  <c:v>2009Q3</c:v>
                </c:pt>
                <c:pt idx="47">
                  <c:v>2009Q4</c:v>
                </c:pt>
                <c:pt idx="48">
                  <c:v>2010Q1</c:v>
                </c:pt>
                <c:pt idx="49">
                  <c:v>2010Q2</c:v>
                </c:pt>
                <c:pt idx="50">
                  <c:v>2010Q3</c:v>
                </c:pt>
                <c:pt idx="51">
                  <c:v>2010Q4</c:v>
                </c:pt>
                <c:pt idx="52">
                  <c:v>2011Q1</c:v>
                </c:pt>
                <c:pt idx="53">
                  <c:v>2011Q2</c:v>
                </c:pt>
                <c:pt idx="54">
                  <c:v>2011Q3</c:v>
                </c:pt>
                <c:pt idx="55">
                  <c:v>2011Q4</c:v>
                </c:pt>
                <c:pt idx="56">
                  <c:v>2012Q1</c:v>
                </c:pt>
              </c:strCache>
            </c:strRef>
          </c:cat>
          <c:val>
            <c:numRef>
              <c:f>'[IMF4-Figures.xlsx]Fig2'!$B$21:$BF$21</c:f>
              <c:numCache>
                <c:formatCode>General</c:formatCode>
                <c:ptCount val="57"/>
                <c:pt idx="0">
                  <c:v>10.7</c:v>
                </c:pt>
                <c:pt idx="1">
                  <c:v>10.200000000000001</c:v>
                </c:pt>
                <c:pt idx="2">
                  <c:v>10.8</c:v>
                </c:pt>
                <c:pt idx="3">
                  <c:v>10</c:v>
                </c:pt>
                <c:pt idx="4">
                  <c:v>10.1</c:v>
                </c:pt>
                <c:pt idx="5">
                  <c:v>9.9</c:v>
                </c:pt>
                <c:pt idx="6">
                  <c:v>9.9</c:v>
                </c:pt>
                <c:pt idx="7">
                  <c:v>9.8000000000000007</c:v>
                </c:pt>
                <c:pt idx="8">
                  <c:v>9.6</c:v>
                </c:pt>
                <c:pt idx="9">
                  <c:v>9.4</c:v>
                </c:pt>
                <c:pt idx="10">
                  <c:v>9.2000000000000011</c:v>
                </c:pt>
                <c:pt idx="11">
                  <c:v>9.1</c:v>
                </c:pt>
                <c:pt idx="12">
                  <c:v>9.7000000000000011</c:v>
                </c:pt>
                <c:pt idx="13">
                  <c:v>10.200000000000001</c:v>
                </c:pt>
                <c:pt idx="14">
                  <c:v>10.7</c:v>
                </c:pt>
                <c:pt idx="15">
                  <c:v>11.8</c:v>
                </c:pt>
                <c:pt idx="16">
                  <c:v>12.1</c:v>
                </c:pt>
                <c:pt idx="17">
                  <c:v>11.9</c:v>
                </c:pt>
                <c:pt idx="18">
                  <c:v>11.9</c:v>
                </c:pt>
                <c:pt idx="19">
                  <c:v>12</c:v>
                </c:pt>
                <c:pt idx="20">
                  <c:v>12</c:v>
                </c:pt>
                <c:pt idx="21">
                  <c:v>12.9</c:v>
                </c:pt>
                <c:pt idx="22">
                  <c:v>12.7</c:v>
                </c:pt>
                <c:pt idx="23">
                  <c:v>12</c:v>
                </c:pt>
                <c:pt idx="24">
                  <c:v>11.9</c:v>
                </c:pt>
                <c:pt idx="25">
                  <c:v>11.9</c:v>
                </c:pt>
                <c:pt idx="26">
                  <c:v>11.8</c:v>
                </c:pt>
                <c:pt idx="27">
                  <c:v>11.8</c:v>
                </c:pt>
                <c:pt idx="28">
                  <c:v>11.9</c:v>
                </c:pt>
                <c:pt idx="29">
                  <c:v>11.5</c:v>
                </c:pt>
                <c:pt idx="30">
                  <c:v>10.9</c:v>
                </c:pt>
                <c:pt idx="31">
                  <c:v>10.8</c:v>
                </c:pt>
                <c:pt idx="32">
                  <c:v>10.6</c:v>
                </c:pt>
                <c:pt idx="33">
                  <c:v>10.200000000000001</c:v>
                </c:pt>
                <c:pt idx="34">
                  <c:v>10.7</c:v>
                </c:pt>
                <c:pt idx="35">
                  <c:v>10.4</c:v>
                </c:pt>
                <c:pt idx="36">
                  <c:v>10.1</c:v>
                </c:pt>
                <c:pt idx="37">
                  <c:v>10.3</c:v>
                </c:pt>
                <c:pt idx="38">
                  <c:v>10.8</c:v>
                </c:pt>
                <c:pt idx="39">
                  <c:v>11.1</c:v>
                </c:pt>
                <c:pt idx="40">
                  <c:v>11.5</c:v>
                </c:pt>
                <c:pt idx="41">
                  <c:v>12.3</c:v>
                </c:pt>
                <c:pt idx="42">
                  <c:v>13.4</c:v>
                </c:pt>
                <c:pt idx="43">
                  <c:v>14.1</c:v>
                </c:pt>
                <c:pt idx="44">
                  <c:v>15.7</c:v>
                </c:pt>
                <c:pt idx="45">
                  <c:v>17.399999999999999</c:v>
                </c:pt>
                <c:pt idx="46">
                  <c:v>18.2</c:v>
                </c:pt>
                <c:pt idx="47">
                  <c:v>19</c:v>
                </c:pt>
                <c:pt idx="48">
                  <c:v>18.7</c:v>
                </c:pt>
                <c:pt idx="49">
                  <c:v>18.7</c:v>
                </c:pt>
                <c:pt idx="50">
                  <c:v>18.100000000000001</c:v>
                </c:pt>
                <c:pt idx="51">
                  <c:v>18.3</c:v>
                </c:pt>
                <c:pt idx="52">
                  <c:v>17.7</c:v>
                </c:pt>
                <c:pt idx="53">
                  <c:v>17.399999999999999</c:v>
                </c:pt>
                <c:pt idx="54">
                  <c:v>17.399999999999999</c:v>
                </c:pt>
                <c:pt idx="55">
                  <c:v>16.7</c:v>
                </c:pt>
                <c:pt idx="56">
                  <c:v>16.3</c:v>
                </c:pt>
              </c:numCache>
            </c:numRef>
          </c:val>
        </c:ser>
        <c:ser>
          <c:idx val="4"/>
          <c:order val="7"/>
          <c:tx>
            <c:v>Austria</c:v>
          </c:tx>
          <c:spPr>
            <a:ln>
              <a:solidFill>
                <a:srgbClr val="FF0000"/>
              </a:solidFill>
            </a:ln>
          </c:spPr>
          <c:marker>
            <c:symbol val="none"/>
          </c:marker>
          <c:dLbls>
            <c:dLbl>
              <c:idx val="55"/>
              <c:layout/>
              <c:tx>
                <c:rich>
                  <a:bodyPr/>
                  <a:lstStyle/>
                  <a:p>
                    <a:r>
                      <a:rPr lang="en-US" dirty="0" smtClean="0"/>
                      <a:t>8.7%- AT</a:t>
                    </a:r>
                    <a:endParaRPr lang="en-US" dirty="0"/>
                  </a:p>
                </c:rich>
              </c:tx>
              <c:showVal val="1"/>
            </c:dLbl>
            <c:delete val="1"/>
          </c:dLbls>
          <c:val>
            <c:numRef>
              <c:f>'[IMF4-Figures.xlsx]Fig2'!$B$22:$BF$22</c:f>
              <c:numCache>
                <c:formatCode>General</c:formatCode>
                <c:ptCount val="57"/>
                <c:pt idx="0">
                  <c:v>6.7</c:v>
                </c:pt>
                <c:pt idx="1">
                  <c:v>6.6</c:v>
                </c:pt>
                <c:pt idx="2">
                  <c:v>6.3</c:v>
                </c:pt>
                <c:pt idx="3">
                  <c:v>5.9</c:v>
                </c:pt>
                <c:pt idx="4">
                  <c:v>5.5</c:v>
                </c:pt>
                <c:pt idx="5">
                  <c:v>5.4</c:v>
                </c:pt>
                <c:pt idx="6">
                  <c:v>5.3</c:v>
                </c:pt>
                <c:pt idx="7">
                  <c:v>5.4</c:v>
                </c:pt>
                <c:pt idx="8">
                  <c:v>5.5</c:v>
                </c:pt>
                <c:pt idx="9">
                  <c:v>5.2</c:v>
                </c:pt>
                <c:pt idx="10">
                  <c:v>5.2</c:v>
                </c:pt>
                <c:pt idx="11">
                  <c:v>5.2</c:v>
                </c:pt>
                <c:pt idx="12">
                  <c:v>5.4</c:v>
                </c:pt>
                <c:pt idx="13">
                  <c:v>5.6</c:v>
                </c:pt>
                <c:pt idx="14">
                  <c:v>5.9</c:v>
                </c:pt>
                <c:pt idx="15">
                  <c:v>6.3</c:v>
                </c:pt>
                <c:pt idx="16">
                  <c:v>6.6</c:v>
                </c:pt>
                <c:pt idx="17">
                  <c:v>6.8</c:v>
                </c:pt>
                <c:pt idx="18">
                  <c:v>6.8</c:v>
                </c:pt>
                <c:pt idx="19">
                  <c:v>6.7</c:v>
                </c:pt>
                <c:pt idx="20">
                  <c:v>6.8</c:v>
                </c:pt>
                <c:pt idx="21">
                  <c:v>7.6</c:v>
                </c:pt>
                <c:pt idx="22">
                  <c:v>8.6</c:v>
                </c:pt>
                <c:pt idx="23">
                  <c:v>9.4</c:v>
                </c:pt>
                <c:pt idx="24">
                  <c:v>11.4</c:v>
                </c:pt>
                <c:pt idx="25">
                  <c:v>8.7000000000000011</c:v>
                </c:pt>
                <c:pt idx="26">
                  <c:v>9</c:v>
                </c:pt>
                <c:pt idx="27">
                  <c:v>9.8000000000000007</c:v>
                </c:pt>
                <c:pt idx="28">
                  <c:v>9.6</c:v>
                </c:pt>
                <c:pt idx="29">
                  <c:v>11</c:v>
                </c:pt>
                <c:pt idx="30">
                  <c:v>10.3</c:v>
                </c:pt>
                <c:pt idx="31">
                  <c:v>10.5</c:v>
                </c:pt>
                <c:pt idx="32">
                  <c:v>10.3</c:v>
                </c:pt>
                <c:pt idx="33">
                  <c:v>8.6</c:v>
                </c:pt>
                <c:pt idx="34">
                  <c:v>8.8000000000000007</c:v>
                </c:pt>
                <c:pt idx="35">
                  <c:v>8.2000000000000011</c:v>
                </c:pt>
                <c:pt idx="36">
                  <c:v>8.2000000000000011</c:v>
                </c:pt>
                <c:pt idx="37">
                  <c:v>9.3000000000000007</c:v>
                </c:pt>
                <c:pt idx="38">
                  <c:v>9.4</c:v>
                </c:pt>
                <c:pt idx="39">
                  <c:v>7.9</c:v>
                </c:pt>
                <c:pt idx="40">
                  <c:v>8</c:v>
                </c:pt>
                <c:pt idx="41">
                  <c:v>7</c:v>
                </c:pt>
                <c:pt idx="42">
                  <c:v>7.5</c:v>
                </c:pt>
                <c:pt idx="43">
                  <c:v>9.6</c:v>
                </c:pt>
                <c:pt idx="44">
                  <c:v>9.3000000000000007</c:v>
                </c:pt>
                <c:pt idx="45">
                  <c:v>10.3</c:v>
                </c:pt>
                <c:pt idx="46">
                  <c:v>10.3</c:v>
                </c:pt>
                <c:pt idx="47">
                  <c:v>9.9</c:v>
                </c:pt>
                <c:pt idx="48">
                  <c:v>9.3000000000000007</c:v>
                </c:pt>
                <c:pt idx="49">
                  <c:v>8.7000000000000011</c:v>
                </c:pt>
                <c:pt idx="50">
                  <c:v>9.1</c:v>
                </c:pt>
                <c:pt idx="51">
                  <c:v>8</c:v>
                </c:pt>
                <c:pt idx="52">
                  <c:v>8.6</c:v>
                </c:pt>
                <c:pt idx="53">
                  <c:v>8.2000000000000011</c:v>
                </c:pt>
                <c:pt idx="54">
                  <c:v>7.5</c:v>
                </c:pt>
                <c:pt idx="55">
                  <c:v>8.7000000000000011</c:v>
                </c:pt>
              </c:numCache>
            </c:numRef>
          </c:val>
        </c:ser>
        <c:marker val="1"/>
        <c:axId val="1636608"/>
        <c:axId val="144080896"/>
      </c:lineChart>
      <c:catAx>
        <c:axId val="1636608"/>
        <c:scaling>
          <c:orientation val="minMax"/>
        </c:scaling>
        <c:axPos val="b"/>
        <c:tickLblPos val="nextTo"/>
        <c:crossAx val="144080896"/>
        <c:crosses val="autoZero"/>
        <c:auto val="1"/>
        <c:lblAlgn val="ctr"/>
        <c:lblOffset val="100"/>
      </c:catAx>
      <c:valAx>
        <c:axId val="144080896"/>
        <c:scaling>
          <c:orientation val="minMax"/>
        </c:scaling>
        <c:axPos val="l"/>
        <c:majorGridlines/>
        <c:title>
          <c:tx>
            <c:rich>
              <a:bodyPr rot="-5400000" vert="horz"/>
              <a:lstStyle/>
              <a:p>
                <a:pPr>
                  <a:defRPr sz="1200"/>
                </a:pPr>
                <a:r>
                  <a:rPr lang="en-US" sz="1200"/>
                  <a:t>Unemployment Rate</a:t>
                </a:r>
              </a:p>
            </c:rich>
          </c:tx>
          <c:layout>
            <c:manualLayout>
              <c:xMode val="edge"/>
              <c:yMode val="edge"/>
              <c:x val="1.1599348692524544E-2"/>
              <c:y val="0.34158382545931781"/>
            </c:manualLayout>
          </c:layout>
        </c:title>
        <c:numFmt formatCode="#,##0" sourceLinked="0"/>
        <c:tickLblPos val="nextTo"/>
        <c:txPr>
          <a:bodyPr/>
          <a:lstStyle/>
          <a:p>
            <a:pPr>
              <a:defRPr b="1"/>
            </a:pPr>
            <a:endParaRPr lang="en-US"/>
          </a:p>
        </c:txPr>
        <c:crossAx val="1636608"/>
        <c:crosses val="autoZero"/>
        <c:crossBetween val="between"/>
      </c:valAx>
    </c:plotArea>
    <c:legend>
      <c:legendPos val="r"/>
      <c:legendEntry>
        <c:idx val="7"/>
        <c:txPr>
          <a:bodyPr/>
          <a:lstStyle/>
          <a:p>
            <a:pPr>
              <a:defRPr sz="1200" b="0">
                <a:solidFill>
                  <a:schemeClr val="tx1"/>
                </a:solidFill>
              </a:defRPr>
            </a:pPr>
            <a:endParaRPr lang="en-US"/>
          </a:p>
        </c:txPr>
      </c:legendEntry>
      <c:layout>
        <c:manualLayout>
          <c:xMode val="edge"/>
          <c:yMode val="edge"/>
          <c:x val="0.8436329079554713"/>
          <c:y val="0.13995017224409448"/>
          <c:w val="0.15631797749470716"/>
          <c:h val="0.73287308783371774"/>
        </c:manualLayout>
      </c:layout>
      <c:txPr>
        <a:bodyPr/>
        <a:lstStyle/>
        <a:p>
          <a:pPr>
            <a:defRPr sz="12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6076315" y="0"/>
            <a:ext cx="932519" cy="464657"/>
          </a:xfrm>
          <a:prstGeom prst="rect">
            <a:avLst/>
          </a:prstGeom>
        </p:spPr>
        <p:txBody>
          <a:bodyPr vert="horz" lIns="91359" tIns="45679" rIns="91359" bIns="45679" rtlCol="0"/>
          <a:lstStyle>
            <a:lvl1pPr algn="r" fontAlgn="auto">
              <a:spcBef>
                <a:spcPts val="0"/>
              </a:spcBef>
              <a:spcAft>
                <a:spcPts val="0"/>
              </a:spcAft>
              <a:defRPr sz="1200">
                <a:latin typeface="+mn-lt"/>
              </a:defRPr>
            </a:lvl1pPr>
          </a:lstStyle>
          <a:p>
            <a:pPr>
              <a:defRPr/>
            </a:pPr>
            <a:fld id="{EFBB344D-97F8-4160-AB9C-357D449C1EB4}" type="datetimeFigureOut">
              <a:rPr lang="en-US"/>
              <a:pPr>
                <a:defRPr/>
              </a:pPr>
              <a:t>6/11/2012</a:t>
            </a:fld>
            <a:endParaRPr lang="en-US" dirty="0"/>
          </a:p>
        </p:txBody>
      </p:sp>
      <p:sp>
        <p:nvSpPr>
          <p:cNvPr id="5" name="Slide Number Placeholder 4"/>
          <p:cNvSpPr>
            <a:spLocks noGrp="1"/>
          </p:cNvSpPr>
          <p:nvPr>
            <p:ph type="sldNum" sz="quarter" idx="3"/>
          </p:nvPr>
        </p:nvSpPr>
        <p:spPr>
          <a:xfrm>
            <a:off x="3970679" y="8830113"/>
            <a:ext cx="3038155" cy="464657"/>
          </a:xfrm>
          <a:prstGeom prst="rect">
            <a:avLst/>
          </a:prstGeom>
        </p:spPr>
        <p:txBody>
          <a:bodyPr vert="horz" lIns="91359" tIns="45679" rIns="91359" bIns="45679" rtlCol="0" anchor="b"/>
          <a:lstStyle>
            <a:lvl1pPr algn="r" fontAlgn="auto">
              <a:spcBef>
                <a:spcPts val="0"/>
              </a:spcBef>
              <a:spcAft>
                <a:spcPts val="0"/>
              </a:spcAft>
              <a:defRPr sz="1200">
                <a:latin typeface="+mn-lt"/>
              </a:defRPr>
            </a:lvl1pPr>
          </a:lstStyle>
          <a:p>
            <a:pPr>
              <a:defRPr/>
            </a:pPr>
            <a:fld id="{3E84A152-D0D9-4006-A335-265AB7317ADD}" type="slidenum">
              <a:rPr lang="en-US"/>
              <a:pPr>
                <a:defRPr/>
              </a:pPr>
              <a:t>‹#›</a:t>
            </a:fld>
            <a:endParaRPr lang="en-US"/>
          </a:p>
        </p:txBody>
      </p:sp>
      <p:sp>
        <p:nvSpPr>
          <p:cNvPr id="7" name="Header Placeholder 6"/>
          <p:cNvSpPr>
            <a:spLocks noGrp="1"/>
          </p:cNvSpPr>
          <p:nvPr>
            <p:ph type="hdr" sz="quarter"/>
          </p:nvPr>
        </p:nvSpPr>
        <p:spPr>
          <a:xfrm>
            <a:off x="1089779" y="0"/>
            <a:ext cx="4830854" cy="464657"/>
          </a:xfrm>
          <a:prstGeom prst="rect">
            <a:avLst/>
          </a:prstGeom>
        </p:spPr>
        <p:txBody>
          <a:bodyPr vert="horz" lIns="91359" tIns="45679" rIns="91359" bIns="45679" rtlCol="0"/>
          <a:lstStyle>
            <a:lvl1pPr algn="l" fontAlgn="auto">
              <a:spcBef>
                <a:spcPts val="0"/>
              </a:spcBef>
              <a:spcAft>
                <a:spcPts val="0"/>
              </a:spcAft>
              <a:defRPr sz="1200">
                <a:latin typeface="+mn-lt"/>
              </a:defRPr>
            </a:lvl1pPr>
          </a:lstStyle>
          <a:p>
            <a:pPr>
              <a:defRPr/>
            </a:pPr>
            <a:r>
              <a:rPr lang="en-US"/>
              <a:t>Title of presenation, name</a:t>
            </a:r>
          </a:p>
        </p:txBody>
      </p:sp>
      <p:sp>
        <p:nvSpPr>
          <p:cNvPr id="8" name="Footer Placeholder 7"/>
          <p:cNvSpPr>
            <a:spLocks noGrp="1"/>
          </p:cNvSpPr>
          <p:nvPr>
            <p:ph type="ftr" sz="quarter" idx="2"/>
          </p:nvPr>
        </p:nvSpPr>
        <p:spPr>
          <a:xfrm>
            <a:off x="934092" y="8753486"/>
            <a:ext cx="5219273" cy="464656"/>
          </a:xfrm>
          <a:prstGeom prst="rect">
            <a:avLst/>
          </a:prstGeom>
        </p:spPr>
        <p:txBody>
          <a:bodyPr vert="horz" lIns="91359" tIns="45679" rIns="91359" bIns="45679" rtlCol="0" anchor="b"/>
          <a:lstStyle>
            <a:lvl1pPr algn="ctr" fontAlgn="auto">
              <a:spcBef>
                <a:spcPts val="0"/>
              </a:spcBef>
              <a:spcAft>
                <a:spcPts val="0"/>
              </a:spcAft>
              <a:defRPr sz="1200">
                <a:latin typeface="+mn-lt"/>
              </a:defRPr>
            </a:lvl1pPr>
          </a:lstStyle>
          <a:p>
            <a:pPr>
              <a:defRPr/>
            </a:pPr>
            <a:r>
              <a:rPr lang="en-US"/>
              <a:t>  © 2009 Migration Policy Institute.  </a:t>
            </a:r>
            <a:br>
              <a:rPr lang="en-US"/>
            </a:br>
            <a:r>
              <a:rPr lang="en-US"/>
              <a:t>Contact </a:t>
            </a:r>
            <a:r>
              <a:rPr lang="en-US" u="sng"/>
              <a:t>communications@migrationpolicy.org</a:t>
            </a:r>
            <a:r>
              <a:rPr lang="en-US"/>
              <a:t> for permission to reprint. </a:t>
            </a:r>
          </a:p>
        </p:txBody>
      </p:sp>
      <p:pic>
        <p:nvPicPr>
          <p:cNvPr id="24582" name="Picture 8" descr="mpilogo1.jpg"/>
          <p:cNvPicPr>
            <a:picLocks noChangeAspect="1"/>
          </p:cNvPicPr>
          <p:nvPr/>
        </p:nvPicPr>
        <p:blipFill>
          <a:blip r:embed="rId2" cstate="print"/>
          <a:srcRect/>
          <a:stretch>
            <a:fillRect/>
          </a:stretch>
        </p:blipFill>
        <p:spPr bwMode="auto">
          <a:xfrm>
            <a:off x="155683" y="78260"/>
            <a:ext cx="857036" cy="31955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155" cy="464657"/>
          </a:xfrm>
          <a:prstGeom prst="rect">
            <a:avLst/>
          </a:prstGeom>
        </p:spPr>
        <p:txBody>
          <a:bodyPr vert="horz" lIns="91359" tIns="45679" rIns="91359" bIns="456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679" y="0"/>
            <a:ext cx="3038155" cy="464657"/>
          </a:xfrm>
          <a:prstGeom prst="rect">
            <a:avLst/>
          </a:prstGeom>
        </p:spPr>
        <p:txBody>
          <a:bodyPr vert="horz" lIns="91359" tIns="45679" rIns="91359" bIns="45679" rtlCol="0"/>
          <a:lstStyle>
            <a:lvl1pPr algn="r" fontAlgn="auto">
              <a:spcBef>
                <a:spcPts val="0"/>
              </a:spcBef>
              <a:spcAft>
                <a:spcPts val="0"/>
              </a:spcAft>
              <a:defRPr sz="1200">
                <a:latin typeface="+mn-lt"/>
              </a:defRPr>
            </a:lvl1pPr>
          </a:lstStyle>
          <a:p>
            <a:pPr>
              <a:defRPr/>
            </a:pPr>
            <a:fld id="{97F8077F-3666-414B-A929-732F338DA9A3}" type="datetimeFigureOut">
              <a:rPr lang="en-US"/>
              <a:pPr>
                <a:defRPr/>
              </a:pPr>
              <a:t>6/11/2012</a:t>
            </a:fld>
            <a:endParaRPr lang="en-US"/>
          </a:p>
        </p:txBody>
      </p:sp>
      <p:sp>
        <p:nvSpPr>
          <p:cNvPr id="4" name="Slide Image Placeholder 3"/>
          <p:cNvSpPr>
            <a:spLocks noGrp="1" noRot="1" noChangeAspect="1"/>
          </p:cNvSpPr>
          <p:nvPr>
            <p:ph type="sldImg" idx="2"/>
          </p:nvPr>
        </p:nvSpPr>
        <p:spPr>
          <a:xfrm>
            <a:off x="1184275" y="698500"/>
            <a:ext cx="4643438" cy="3484563"/>
          </a:xfrm>
          <a:prstGeom prst="rect">
            <a:avLst/>
          </a:prstGeom>
          <a:noFill/>
          <a:ln w="12700">
            <a:solidFill>
              <a:prstClr val="black"/>
            </a:solidFill>
          </a:ln>
        </p:spPr>
        <p:txBody>
          <a:bodyPr vert="horz" lIns="91359" tIns="45679" rIns="91359" bIns="45679" rtlCol="0" anchor="ctr"/>
          <a:lstStyle/>
          <a:p>
            <a:pPr lvl="0"/>
            <a:endParaRPr lang="en-US" noProof="0"/>
          </a:p>
        </p:txBody>
      </p:sp>
      <p:sp>
        <p:nvSpPr>
          <p:cNvPr id="5" name="Notes Placeholder 4"/>
          <p:cNvSpPr>
            <a:spLocks noGrp="1"/>
          </p:cNvSpPr>
          <p:nvPr>
            <p:ph type="body" sz="quarter" idx="3"/>
          </p:nvPr>
        </p:nvSpPr>
        <p:spPr>
          <a:xfrm>
            <a:off x="701355" y="4415063"/>
            <a:ext cx="5607691" cy="4183543"/>
          </a:xfrm>
          <a:prstGeom prst="rect">
            <a:avLst/>
          </a:prstGeom>
        </p:spPr>
        <p:txBody>
          <a:bodyPr vert="horz" lIns="91359" tIns="45679" rIns="91359" bIns="456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 y="8830113"/>
            <a:ext cx="3038155" cy="464657"/>
          </a:xfrm>
          <a:prstGeom prst="rect">
            <a:avLst/>
          </a:prstGeom>
        </p:spPr>
        <p:txBody>
          <a:bodyPr vert="horz" lIns="91359" tIns="45679" rIns="91359" bIns="456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679" y="8830113"/>
            <a:ext cx="3038155" cy="464657"/>
          </a:xfrm>
          <a:prstGeom prst="rect">
            <a:avLst/>
          </a:prstGeom>
        </p:spPr>
        <p:txBody>
          <a:bodyPr vert="horz" lIns="91359" tIns="45679" rIns="91359" bIns="45679" rtlCol="0" anchor="b"/>
          <a:lstStyle>
            <a:lvl1pPr algn="r" fontAlgn="auto">
              <a:spcBef>
                <a:spcPts val="0"/>
              </a:spcBef>
              <a:spcAft>
                <a:spcPts val="0"/>
              </a:spcAft>
              <a:defRPr sz="1200">
                <a:latin typeface="+mn-lt"/>
              </a:defRPr>
            </a:lvl1pPr>
          </a:lstStyle>
          <a:p>
            <a:pPr>
              <a:defRPr/>
            </a:pPr>
            <a:fld id="{C25737BA-9FEA-4C5B-A2B2-C27DB4AEC15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B59163BD-487E-4A20-A69B-35928691DF1A}" type="slidenum">
              <a:rPr lang="en-US"/>
              <a:pPr>
                <a:defRPr/>
              </a:pPr>
              <a:t>22</a:t>
            </a:fld>
            <a:endParaRPr lang="en-US"/>
          </a:p>
        </p:txBody>
      </p:sp>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rtlCol="0"/>
          <a:lstStyle/>
          <a:p>
            <a:pPr>
              <a:defRPr/>
            </a:pPr>
            <a:endParaRPr lang="en-US" dirty="0">
              <a:latin typeface="+mn-lt"/>
            </a:endParaRPr>
          </a:p>
        </p:txBody>
      </p:sp>
      <p:sp>
        <p:nvSpPr>
          <p:cNvPr id="5" name="Slide Number Placeholder 4"/>
          <p:cNvSpPr txBox="1">
            <a:spLocks noGrp="1"/>
          </p:cNvSpPr>
          <p:nvPr/>
        </p:nvSpPr>
        <p:spPr>
          <a:xfrm>
            <a:off x="3970938" y="8829967"/>
            <a:ext cx="3037840" cy="464820"/>
          </a:xfrm>
          <a:prstGeom prst="rect">
            <a:avLst/>
          </a:prstGeom>
          <a:noFill/>
        </p:spPr>
        <p:txBody>
          <a:bodyPr lIns="93158" tIns="46580" rIns="93158" bIns="46580" anchor="b"/>
          <a:lstStyle/>
          <a:p>
            <a:pPr algn="r" fontAlgn="auto">
              <a:spcBef>
                <a:spcPts val="0"/>
              </a:spcBef>
              <a:spcAft>
                <a:spcPts val="0"/>
              </a:spcAft>
              <a:defRPr/>
            </a:pPr>
            <a:fld id="{04393E5F-9467-46A5-8875-5EC9AF7435C2}" type="slidenum">
              <a:rPr lang="en-US" sz="1300">
                <a:latin typeface="+mn-lt"/>
              </a:rPr>
              <a:pPr algn="r" fontAlgn="auto">
                <a:spcBef>
                  <a:spcPts val="0"/>
                </a:spcBef>
                <a:spcAft>
                  <a:spcPts val="0"/>
                </a:spcAft>
                <a:defRPr/>
              </a:pPr>
              <a:t>22</a:t>
            </a:fld>
            <a:endParaRPr lang="en-US" sz="13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B59163BD-487E-4A20-A69B-35928691DF1A}" type="slidenum">
              <a:rPr lang="en-US"/>
              <a:pPr>
                <a:defRPr/>
              </a:pPr>
              <a:t>23</a:t>
            </a:fld>
            <a:endParaRPr lang="en-US"/>
          </a:p>
        </p:txBody>
      </p:sp>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rtlCol="0"/>
          <a:lstStyle/>
          <a:p>
            <a:pPr>
              <a:defRPr/>
            </a:pPr>
            <a:endParaRPr lang="en-US" dirty="0">
              <a:latin typeface="+mn-lt"/>
            </a:endParaRPr>
          </a:p>
        </p:txBody>
      </p:sp>
      <p:sp>
        <p:nvSpPr>
          <p:cNvPr id="5" name="Slide Number Placeholder 4"/>
          <p:cNvSpPr txBox="1">
            <a:spLocks noGrp="1"/>
          </p:cNvSpPr>
          <p:nvPr/>
        </p:nvSpPr>
        <p:spPr>
          <a:xfrm>
            <a:off x="3970938" y="8829967"/>
            <a:ext cx="3037840" cy="464820"/>
          </a:xfrm>
          <a:prstGeom prst="rect">
            <a:avLst/>
          </a:prstGeom>
          <a:noFill/>
        </p:spPr>
        <p:txBody>
          <a:bodyPr lIns="93158" tIns="46580" rIns="93158" bIns="46580" anchor="b"/>
          <a:lstStyle/>
          <a:p>
            <a:pPr algn="r" fontAlgn="auto">
              <a:spcBef>
                <a:spcPts val="0"/>
              </a:spcBef>
              <a:spcAft>
                <a:spcPts val="0"/>
              </a:spcAft>
              <a:defRPr/>
            </a:pPr>
            <a:fld id="{04393E5F-9467-46A5-8875-5EC9AF7435C2}" type="slidenum">
              <a:rPr lang="en-US" sz="1300">
                <a:latin typeface="+mn-lt"/>
              </a:rPr>
              <a:pPr algn="r" fontAlgn="auto">
                <a:spcBef>
                  <a:spcPts val="0"/>
                </a:spcBef>
                <a:spcAft>
                  <a:spcPts val="0"/>
                </a:spcAft>
                <a:defRPr/>
              </a:pPr>
              <a:t>23</a:t>
            </a:fld>
            <a:endParaRPr lang="en-US" sz="1300"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B59163BD-487E-4A20-A69B-35928691DF1A}" type="slidenum">
              <a:rPr lang="en-US"/>
              <a:pPr>
                <a:defRPr/>
              </a:pPr>
              <a:t>24</a:t>
            </a:fld>
            <a:endParaRPr lang="en-US"/>
          </a:p>
        </p:txBody>
      </p:sp>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Footer Placeholder 3"/>
          <p:cNvSpPr>
            <a:spLocks noGrp="1"/>
          </p:cNvSpPr>
          <p:nvPr>
            <p:ph type="ftr" sz="quarter" idx="4"/>
          </p:nvPr>
        </p:nvSpPr>
        <p:spPr/>
        <p:txBody>
          <a:bodyPr rtlCol="0"/>
          <a:lstStyle/>
          <a:p>
            <a:pPr>
              <a:defRPr/>
            </a:pPr>
            <a:endParaRPr lang="en-US" dirty="0">
              <a:latin typeface="+mn-lt"/>
            </a:endParaRPr>
          </a:p>
        </p:txBody>
      </p:sp>
      <p:sp>
        <p:nvSpPr>
          <p:cNvPr id="5" name="Slide Number Placeholder 4"/>
          <p:cNvSpPr txBox="1">
            <a:spLocks noGrp="1"/>
          </p:cNvSpPr>
          <p:nvPr/>
        </p:nvSpPr>
        <p:spPr>
          <a:xfrm>
            <a:off x="3970938" y="8829967"/>
            <a:ext cx="3037840" cy="464820"/>
          </a:xfrm>
          <a:prstGeom prst="rect">
            <a:avLst/>
          </a:prstGeom>
          <a:noFill/>
        </p:spPr>
        <p:txBody>
          <a:bodyPr lIns="93158" tIns="46580" rIns="93158" bIns="46580" anchor="b"/>
          <a:lstStyle/>
          <a:p>
            <a:pPr algn="r" fontAlgn="auto">
              <a:spcBef>
                <a:spcPts val="0"/>
              </a:spcBef>
              <a:spcAft>
                <a:spcPts val="0"/>
              </a:spcAft>
              <a:defRPr/>
            </a:pPr>
            <a:fld id="{04393E5F-9467-46A5-8875-5EC9AF7435C2}" type="slidenum">
              <a:rPr lang="en-US" sz="1300">
                <a:latin typeface="+mn-lt"/>
              </a:rPr>
              <a:pPr algn="r" fontAlgn="auto">
                <a:spcBef>
                  <a:spcPts val="0"/>
                </a:spcBef>
                <a:spcAft>
                  <a:spcPts val="0"/>
                </a:spcAft>
                <a:defRPr/>
              </a:pPr>
              <a:t>24</a:t>
            </a:fld>
            <a:endParaRPr lang="en-US" sz="13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25737BA-9FEA-4C5B-A2B2-C27DB4AEC15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4" name="Title 1"/>
          <p:cNvSpPr txBox="1">
            <a:spLocks/>
          </p:cNvSpPr>
          <p:nvPr userDrawn="1"/>
        </p:nvSpPr>
        <p:spPr>
          <a:xfrm>
            <a:off x="76200" y="-152400"/>
            <a:ext cx="8229600" cy="1143000"/>
          </a:xfrm>
          <a:prstGeom prst="rect">
            <a:avLst/>
          </a:prstGeom>
        </p:spPr>
        <p:txBody>
          <a:bodyPr anchor="ctr">
            <a:normAutofit/>
          </a:bodyPr>
          <a:lstStyle>
            <a:lvl1pPr>
              <a:defRPr baseline="0">
                <a:solidFill>
                  <a:schemeClr val="accent5">
                    <a:lumMod val="20000"/>
                    <a:lumOff val="80000"/>
                  </a:schemeClr>
                </a:solidFill>
              </a:defRPr>
            </a:lvl1pPr>
          </a:lstStyle>
          <a:p>
            <a:pPr algn="ctr">
              <a:defRPr/>
            </a:pPr>
            <a:r>
              <a:rPr lang="en-US" sz="4400" dirty="0" smtClean="0">
                <a:effectLst>
                  <a:outerShdw blurRad="38100" dist="38100" dir="2700000" algn="tl">
                    <a:srgbClr val="000000">
                      <a:alpha val="43137"/>
                    </a:srgbClr>
                  </a:outerShdw>
                </a:effectLst>
                <a:latin typeface="Gill Sans MT" pitchFamily="34" charset="0"/>
                <a:ea typeface="+mj-ea"/>
                <a:cs typeface="+mj-cs"/>
              </a:rPr>
              <a:t>Click to edit Master title style</a:t>
            </a:r>
            <a:endParaRPr lang="en-US" sz="4400" dirty="0">
              <a:effectLst>
                <a:outerShdw blurRad="38100" dist="38100" dir="2700000" algn="tl">
                  <a:srgbClr val="000000">
                    <a:alpha val="43137"/>
                  </a:srgbClr>
                </a:outerShdw>
              </a:effectLst>
              <a:latin typeface="Gill Sans MT" pitchFamily="34" charset="0"/>
              <a:ea typeface="+mj-ea"/>
              <a:cs typeface="+mj-cs"/>
            </a:endParaRPr>
          </a:p>
        </p:txBody>
      </p:sp>
      <p:sp>
        <p:nvSpPr>
          <p:cNvPr id="9" name="Text Placeholder 8"/>
          <p:cNvSpPr>
            <a:spLocks noGrp="1"/>
          </p:cNvSpPr>
          <p:nvPr>
            <p:ph type="body" sz="quarter" idx="13"/>
          </p:nvPr>
        </p:nvSpPr>
        <p:spPr>
          <a:xfrm>
            <a:off x="457200" y="1371600"/>
            <a:ext cx="8686800" cy="4572000"/>
          </a:xfrm>
        </p:spPr>
        <p:txBody>
          <a:bodyPr/>
          <a:lstStyle>
            <a:lvl1pPr>
              <a:buClr>
                <a:schemeClr val="accent6">
                  <a:lumMod val="50000"/>
                </a:schemeClr>
              </a:buClr>
              <a:defRPr>
                <a:solidFill>
                  <a:schemeClr val="accent5">
                    <a:lumMod val="50000"/>
                  </a:schemeClr>
                </a:solidFill>
              </a:defRPr>
            </a:lvl1pPr>
            <a:lvl2pPr>
              <a:buClr>
                <a:schemeClr val="accent6">
                  <a:lumMod val="50000"/>
                </a:schemeClr>
              </a:buClr>
              <a:defRPr>
                <a:solidFill>
                  <a:schemeClr val="accent5">
                    <a:lumMod val="50000"/>
                  </a:schemeClr>
                </a:solidFill>
              </a:defRPr>
            </a:lvl2pPr>
            <a:lvl3pPr>
              <a:buClr>
                <a:schemeClr val="accent6">
                  <a:lumMod val="50000"/>
                </a:schemeClr>
              </a:buClr>
              <a:defRPr>
                <a:solidFill>
                  <a:schemeClr val="accent5">
                    <a:lumMod val="50000"/>
                  </a:schemeClr>
                </a:solidFill>
              </a:defRPr>
            </a:lvl3pPr>
            <a:lvl4pPr>
              <a:buClr>
                <a:schemeClr val="accent6">
                  <a:lumMod val="50000"/>
                </a:schemeClr>
              </a:buClr>
              <a:defRPr>
                <a:solidFill>
                  <a:schemeClr val="accent5">
                    <a:lumMod val="50000"/>
                  </a:schemeClr>
                </a:solidFill>
              </a:defRPr>
            </a:lvl4pPr>
            <a:lvl5pPr>
              <a:buClr>
                <a:schemeClr val="accent6">
                  <a:lumMod val="50000"/>
                </a:schemeClr>
              </a:buCl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a:xfrm>
            <a:off x="3124200" y="6492875"/>
            <a:ext cx="2895600" cy="365125"/>
          </a:xfrm>
        </p:spPr>
        <p:txBody>
          <a:bodyPr/>
          <a:lstStyle>
            <a:lvl1pPr>
              <a:defRPr>
                <a:solidFill>
                  <a:schemeClr val="bg1">
                    <a:lumMod val="50000"/>
                  </a:schemeClr>
                </a:solidFill>
              </a:defRPr>
            </a:lvl1pPr>
          </a:lstStyle>
          <a:p>
            <a:pPr>
              <a:defRPr/>
            </a:pPr>
            <a:r>
              <a:rPr lang="en-US"/>
              <a:t>© 2009 Migration Policy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228600" y="-228600"/>
            <a:ext cx="8229600" cy="1143000"/>
          </a:xfrm>
        </p:spPr>
        <p:txBody>
          <a:bodyPr/>
          <a:lstStyle>
            <a:lvl1pPr>
              <a:defRPr baseline="0">
                <a:solidFill>
                  <a:schemeClr val="accent5">
                    <a:lumMod val="20000"/>
                    <a:lumOff val="80000"/>
                  </a:schemeClr>
                </a:solidFill>
              </a:defRPr>
            </a:lvl1pPr>
          </a:lstStyle>
          <a:p>
            <a:r>
              <a:rPr lang="en-US" dirty="0" smtClean="0"/>
              <a:t>Click to edit Master title style</a:t>
            </a:r>
            <a:endParaRPr lang="en-US" dirty="0"/>
          </a:p>
        </p:txBody>
      </p:sp>
      <p:sp>
        <p:nvSpPr>
          <p:cNvPr id="9" name="Chart Placeholder 8"/>
          <p:cNvSpPr>
            <a:spLocks noGrp="1"/>
          </p:cNvSpPr>
          <p:nvPr>
            <p:ph type="chart" sz="quarter" idx="13"/>
          </p:nvPr>
        </p:nvSpPr>
        <p:spPr>
          <a:xfrm>
            <a:off x="838200" y="1524000"/>
            <a:ext cx="7696200" cy="4191000"/>
          </a:xfrm>
        </p:spPr>
        <p:txBody>
          <a:bodyPr rtlCol="0">
            <a:normAutofit/>
          </a:bodyPr>
          <a:lstStyle/>
          <a:p>
            <a:pPr lvl="0"/>
            <a:endParaRPr lang="en-US" noProof="0" dirty="0"/>
          </a:p>
        </p:txBody>
      </p:sp>
      <p:sp>
        <p:nvSpPr>
          <p:cNvPr id="5" name="Footer Placeholder 4"/>
          <p:cNvSpPr>
            <a:spLocks noGrp="1"/>
          </p:cNvSpPr>
          <p:nvPr>
            <p:ph type="ftr" sz="quarter" idx="14"/>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D813B-EACB-4EE6-BA10-8C5069DA0A5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813B-EACB-4EE6-BA10-8C5069DA0A5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D813B-EACB-4EE6-BA10-8C5069DA0A5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D813B-EACB-4EE6-BA10-8C5069DA0A5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D813B-EACB-4EE6-BA10-8C5069DA0A57}"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D813B-EACB-4EE6-BA10-8C5069DA0A57}"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D813B-EACB-4EE6-BA10-8C5069DA0A57}"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D813B-EACB-4EE6-BA10-8C5069DA0A5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D813B-EACB-4EE6-BA10-8C5069DA0A57}"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PPT template V5_straight2legs.jpg"/>
          <p:cNvPicPr>
            <a:picLocks noChangeAspect="1"/>
          </p:cNvPicPr>
          <p:nvPr userDrawn="1"/>
        </p:nvPicPr>
        <p:blipFill>
          <a:blip r:embed="rId2" cstate="print"/>
          <a:stretch>
            <a:fillRect/>
          </a:stretch>
        </p:blipFill>
        <p:spPr>
          <a:xfrm>
            <a:off x="-33266" y="0"/>
            <a:ext cx="9177266" cy="6858000"/>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76200" y="-152400"/>
            <a:ext cx="8229600" cy="1143000"/>
          </a:xfrm>
        </p:spPr>
        <p:txBody>
          <a:bodyPr/>
          <a:lstStyle>
            <a:lvl1pPr>
              <a:defRPr baseline="0">
                <a:solidFill>
                  <a:schemeClr val="accent5">
                    <a:lumMod val="20000"/>
                    <a:lumOff val="80000"/>
                  </a:schemeClr>
                </a:solidFill>
              </a:defRPr>
            </a:lvl1pPr>
          </a:lstStyle>
          <a:p>
            <a:r>
              <a:rPr lang="en-US" dirty="0" smtClean="0"/>
              <a:t>Click to edit Master title style</a:t>
            </a:r>
            <a:endParaRPr lang="en-US" dirty="0"/>
          </a:p>
        </p:txBody>
      </p:sp>
      <p:sp>
        <p:nvSpPr>
          <p:cNvPr id="12" name="Table Placeholder 11"/>
          <p:cNvSpPr>
            <a:spLocks noGrp="1"/>
          </p:cNvSpPr>
          <p:nvPr>
            <p:ph type="tbl" sz="quarter" idx="13"/>
          </p:nvPr>
        </p:nvSpPr>
        <p:spPr>
          <a:xfrm>
            <a:off x="533400" y="1600200"/>
            <a:ext cx="8077200" cy="4191000"/>
          </a:xfrm>
        </p:spPr>
        <p:txBody>
          <a:bodyPr rtlCol="0">
            <a:normAutofit/>
          </a:bodyPr>
          <a:lstStyle/>
          <a:p>
            <a:pPr lvl="0"/>
            <a:endParaRPr lang="en-US" noProof="0"/>
          </a:p>
        </p:txBody>
      </p:sp>
      <p:sp>
        <p:nvSpPr>
          <p:cNvPr id="5" name="Footer Placeholder 4"/>
          <p:cNvSpPr>
            <a:spLocks noGrp="1"/>
          </p:cNvSpPr>
          <p:nvPr>
            <p:ph type="ftr" sz="quarter" idx="14"/>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813B-EACB-4EE6-BA10-8C5069DA0A5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813B-EACB-4EE6-BA10-8C5069DA0A57}"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43BA-01BC-48B2-BB72-7E2B6559889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pic>
        <p:nvPicPr>
          <p:cNvPr id="41" name="Picture 3"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594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94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2" name="Rectangle 41"/>
          <p:cNvSpPr>
            <a:spLocks noGrp="1" noChangeArrowheads="1"/>
          </p:cNvSpPr>
          <p:nvPr>
            <p:ph type="dt" sz="quarter" idx="10"/>
          </p:nvPr>
        </p:nvSpPr>
        <p:spPr/>
        <p:txBody>
          <a:bodyPr/>
          <a:lstStyle>
            <a:lvl1pPr>
              <a:defRPr/>
            </a:lvl1pPr>
          </a:lstStyle>
          <a:p>
            <a:pPr>
              <a:defRPr/>
            </a:pPr>
            <a:endParaRPr lang="en-US"/>
          </a:p>
        </p:txBody>
      </p:sp>
      <p:sp>
        <p:nvSpPr>
          <p:cNvPr id="43" name="Rectangle 42"/>
          <p:cNvSpPr>
            <a:spLocks noGrp="1" noChangeArrowheads="1"/>
          </p:cNvSpPr>
          <p:nvPr>
            <p:ph type="ftr" sz="quarter" idx="11"/>
          </p:nvPr>
        </p:nvSpPr>
        <p:spPr/>
        <p:txBody>
          <a:bodyPr/>
          <a:lstStyle>
            <a:lvl1pPr>
              <a:defRPr/>
            </a:lvl1pPr>
          </a:lstStyle>
          <a:p>
            <a:pPr>
              <a:defRPr/>
            </a:pPr>
            <a:r>
              <a:rPr lang="en-US" smtClean="0"/>
              <a:t>© 2009 Migration Policy Institute</a:t>
            </a:r>
            <a:endParaRPr lang="en-US"/>
          </a:p>
        </p:txBody>
      </p:sp>
      <p:sp>
        <p:nvSpPr>
          <p:cNvPr id="44" name="Rectangle 43"/>
          <p:cNvSpPr>
            <a:spLocks noGrp="1" noChangeArrowheads="1"/>
          </p:cNvSpPr>
          <p:nvPr>
            <p:ph type="sldNum" sz="quarter" idx="12"/>
          </p:nvPr>
        </p:nvSpPr>
        <p:spPr/>
        <p:txBody>
          <a:bodyPr/>
          <a:lstStyle>
            <a:lvl1pPr>
              <a:defRPr/>
            </a:lvl1pPr>
          </a:lstStyle>
          <a:p>
            <a:pPr>
              <a:defRPr/>
            </a:pPr>
            <a:fld id="{27C86BC2-CF7B-4642-9CC2-F52300297D0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Clique para editar o estilo</a:t>
            </a:r>
          </a:p>
        </p:txBody>
      </p:sp>
      <p:sp>
        <p:nvSpPr>
          <p:cNvPr id="3" name="Marcador de Posição de Conteúdo 2"/>
          <p:cNvSpPr>
            <a:spLocks noGrp="1"/>
          </p:cNvSpPr>
          <p:nvPr>
            <p:ph idx="1"/>
          </p:nvPr>
        </p:nvSpPr>
        <p:spPr/>
        <p:txBody>
          <a:body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09AF076-E565-4D50-B161-E08FB3B5E17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 para editar os estilos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F51097C-54FE-4504-BFDE-31AD0498970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Clique para editar o estilo</a:t>
            </a:r>
          </a:p>
        </p:txBody>
      </p:sp>
      <p:sp>
        <p:nvSpPr>
          <p:cNvPr id="3" name="Marcador de Posição de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4" name="Marcador de Posição de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4A06E24-1094-45A9-A8A8-6A60FC3E1A0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4C06596A-480E-4071-A812-A0F5DE1DC72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Clique para editar o estilo</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544415C-B086-4824-B6BA-1E2B2EEF35A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B5473EB-3AA7-46C1-908D-CF20718068F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 para editar os estilos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89EA429-2FAF-4A56-AFD5-264E20CB77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228600" y="-228600"/>
            <a:ext cx="8229600" cy="1143000"/>
          </a:xfrm>
        </p:spPr>
        <p:txBody>
          <a:bodyPr/>
          <a:lstStyle>
            <a:lvl1pPr>
              <a:defRPr baseline="0">
                <a:solidFill>
                  <a:schemeClr val="accent5">
                    <a:lumMod val="20000"/>
                    <a:lumOff val="80000"/>
                  </a:schemeClr>
                </a:solidFill>
              </a:defRPr>
            </a:lvl1pPr>
          </a:lstStyle>
          <a:p>
            <a:r>
              <a:rPr lang="en-US" dirty="0" smtClean="0"/>
              <a:t>Click to edit Master title style</a:t>
            </a:r>
            <a:endParaRPr lang="en-US" dirty="0"/>
          </a:p>
        </p:txBody>
      </p:sp>
      <p:sp>
        <p:nvSpPr>
          <p:cNvPr id="11" name="Media Placeholder 10"/>
          <p:cNvSpPr>
            <a:spLocks noGrp="1"/>
          </p:cNvSpPr>
          <p:nvPr>
            <p:ph type="media" sz="quarter" idx="13"/>
          </p:nvPr>
        </p:nvSpPr>
        <p:spPr>
          <a:xfrm>
            <a:off x="609600" y="1600200"/>
            <a:ext cx="8305800" cy="4191000"/>
          </a:xfrm>
        </p:spPr>
        <p:txBody>
          <a:bodyPr rtlCol="0">
            <a:normAutofit/>
          </a:bodyPr>
          <a:lstStyle/>
          <a:p>
            <a:pPr lvl="0"/>
            <a:endParaRPr lang="en-US" noProof="0"/>
          </a:p>
        </p:txBody>
      </p:sp>
      <p:sp>
        <p:nvSpPr>
          <p:cNvPr id="5" name="Footer Placeholder 4"/>
          <p:cNvSpPr>
            <a:spLocks noGrp="1"/>
          </p:cNvSpPr>
          <p:nvPr>
            <p:ph type="ftr" sz="quarter" idx="14"/>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 para editar os estilos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C61D4DF-01BA-45FE-AE28-89F925E2D7B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Clique para editar o estilo</a:t>
            </a:r>
          </a:p>
        </p:txBody>
      </p:sp>
      <p:sp>
        <p:nvSpPr>
          <p:cNvPr id="3" name="Marcador de Posição de Texto Vertical 2"/>
          <p:cNvSpPr>
            <a:spLocks noGrp="1"/>
          </p:cNvSpPr>
          <p:nvPr>
            <p:ph type="body" orient="vert" idx="1"/>
          </p:nvPr>
        </p:nvSpPr>
        <p:spPr/>
        <p:txBody>
          <a:bodyPr vert="eaVert"/>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B67489F-6372-42C5-8864-E73731AE97D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en-US"/>
              <a:t>Clique para editar o estilo</a:t>
            </a:r>
          </a:p>
        </p:txBody>
      </p:sp>
      <p:sp>
        <p:nvSpPr>
          <p:cNvPr id="3" name="Marcador de Posição de Texto Vertical 2"/>
          <p:cNvSpPr>
            <a:spLocks noGrp="1"/>
          </p:cNvSpPr>
          <p:nvPr>
            <p:ph type="body" orient="vert" idx="1"/>
          </p:nvPr>
        </p:nvSpPr>
        <p:spPr>
          <a:xfrm>
            <a:off x="457200" y="277813"/>
            <a:ext cx="6019800" cy="5853112"/>
          </a:xfrm>
        </p:spPr>
        <p:txBody>
          <a:bodyPr vert="eaVert"/>
          <a:lstStyle/>
          <a:p>
            <a:pPr lvl="0"/>
            <a:r>
              <a:rPr lang="en-US"/>
              <a:t>Clique para editar os estilos</a:t>
            </a:r>
          </a:p>
          <a:p>
            <a:pPr lvl="1"/>
            <a:r>
              <a:rPr lang="en-US"/>
              <a:t>Segundo nível</a:t>
            </a:r>
          </a:p>
          <a:p>
            <a:pPr lvl="2"/>
            <a:r>
              <a:rPr lang="en-US"/>
              <a:t>Terceiro nível</a:t>
            </a:r>
          </a:p>
          <a:p>
            <a:pPr lvl="3"/>
            <a:r>
              <a:rPr lang="en-US"/>
              <a:t>Quarto nível</a:t>
            </a:r>
          </a:p>
          <a:p>
            <a:pPr lvl="4"/>
            <a:r>
              <a:rPr lang="en-US"/>
              <a:t>Quinto nível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 2009 Migration Policy Institute</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52EDBAA-97EF-468D-8618-12F95EE835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152400" y="-152400"/>
            <a:ext cx="8229600" cy="1143000"/>
          </a:xfrm>
        </p:spPr>
        <p:txBody>
          <a:bodyPr/>
          <a:lstStyle>
            <a:lvl1pPr>
              <a:defRPr baseline="0">
                <a:solidFill>
                  <a:schemeClr val="accent5">
                    <a:lumMod val="20000"/>
                    <a:lumOff val="80000"/>
                  </a:schemeClr>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76200" y="-152400"/>
            <a:ext cx="8229600" cy="1143000"/>
          </a:xfrm>
        </p:spPr>
        <p:txBody>
          <a:bodyPr/>
          <a:lstStyle>
            <a:lvl1pPr>
              <a:defRPr u="none" baseline="0">
                <a:solidFill>
                  <a:schemeClr val="accent5">
                    <a:lumMod val="20000"/>
                    <a:lumOff val="80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aseline="0">
                <a:solidFill>
                  <a:schemeClr val="accent4">
                    <a:lumMod val="50000"/>
                  </a:schemeClr>
                </a:solidFill>
              </a:defRPr>
            </a:lvl1pPr>
            <a:lvl2pPr>
              <a:defRPr baseline="0">
                <a:solidFill>
                  <a:schemeClr val="accent4">
                    <a:lumMod val="50000"/>
                  </a:schemeClr>
                </a:solidFill>
              </a:defRPr>
            </a:lvl2pPr>
            <a:lvl3pPr>
              <a:defRPr baseline="0">
                <a:solidFill>
                  <a:schemeClr val="accent4">
                    <a:lumMod val="50000"/>
                  </a:schemeClr>
                </a:solidFill>
              </a:defRPr>
            </a:lvl3pPr>
            <a:lvl4pPr>
              <a:defRPr baseline="0">
                <a:solidFill>
                  <a:schemeClr val="accent4">
                    <a:lumMod val="50000"/>
                  </a:schemeClr>
                </a:solidFill>
              </a:defRPr>
            </a:lvl4pPr>
            <a:lvl5pPr>
              <a:defRPr baseline="0">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96E97B84-FF2F-4A44-856B-AB456A9E884D}" type="slidenum">
              <a:rPr lang="en-US"/>
              <a:pPr>
                <a:defRPr/>
              </a:pPr>
              <a:t>‹#›</a:t>
            </a:fld>
            <a:endParaRPr lang="en-US"/>
          </a:p>
        </p:txBody>
      </p:sp>
      <p:sp>
        <p:nvSpPr>
          <p:cNvPr id="8" name="Footer Placeholder 4"/>
          <p:cNvSpPr>
            <a:spLocks noGrp="1"/>
          </p:cNvSpPr>
          <p:nvPr>
            <p:ph type="ftr" sz="quarter" idx="12"/>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PT template V5_straight2legs.jpg"/>
          <p:cNvPicPr>
            <a:picLocks noChangeAspect="1"/>
          </p:cNvPicPr>
          <p:nvPr userDrawn="1"/>
        </p:nvPicPr>
        <p:blipFill>
          <a:blip r:embed="rId2"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 2009 Migration Policy Institute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PPT template V5_straight2legs.jpg"/>
          <p:cNvPicPr>
            <a:picLocks noChangeAspect="1"/>
          </p:cNvPicPr>
          <p:nvPr userDrawn="1"/>
        </p:nvPicPr>
        <p:blipFill>
          <a:blip r:embed="rId2" cstate="print"/>
          <a:stretch>
            <a:fillRect/>
          </a:stretch>
        </p:blipFill>
        <p:spPr>
          <a:xfrm>
            <a:off x="-33266" y="0"/>
            <a:ext cx="9177266" cy="6858000"/>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
        <p:nvSpPr>
          <p:cNvPr id="3" name="Footer Placeholder 4"/>
          <p:cNvSpPr>
            <a:spLocks noGrp="1"/>
          </p:cNvSpPr>
          <p:nvPr>
            <p:ph type="ftr" sz="quarter" idx="10"/>
          </p:nvPr>
        </p:nvSpPr>
        <p:spPr/>
        <p:txBody>
          <a:bodyPr/>
          <a:lstStyle>
            <a:lvl1pPr>
              <a:defRPr/>
            </a:lvl1pPr>
          </a:lstStyle>
          <a:p>
            <a:pPr>
              <a:defRPr/>
            </a:pPr>
            <a:r>
              <a:rPr lang="en-US"/>
              <a:t>© 2009 Migration Policy Institute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20DAD47-08F3-4E95-9FA4-23DE91CDFB96}" type="slidenum">
              <a:rPr lang="en-US"/>
              <a:pPr>
                <a:defRPr/>
              </a:pPr>
              <a:t>‹#›</a:t>
            </a:fld>
            <a:endParaRPr lang="en-US"/>
          </a:p>
        </p:txBody>
      </p:sp>
      <p:sp>
        <p:nvSpPr>
          <p:cNvPr id="5" name="Footer Placeholder 4"/>
          <p:cNvSpPr>
            <a:spLocks noGrp="1"/>
          </p:cNvSpPr>
          <p:nvPr>
            <p:ph type="ftr" sz="quarter" idx="3"/>
          </p:nvPr>
        </p:nvSpPr>
        <p:spPr>
          <a:xfrm>
            <a:off x="3124200" y="65532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2009 Migration Policy Institute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06" r:id="rId10"/>
  </p:sldLayoutIdLst>
  <p:hf hdr="0" ftr="0" dt="0"/>
  <p:txStyles>
    <p:title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D813B-EACB-4EE6-BA10-8C5069DA0A57}" type="datetimeFigureOut">
              <a:rPr lang="en-US" smtClean="0"/>
              <a:pPr/>
              <a:t>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643BA-01BC-48B2-BB72-7E2B655988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1588" y="0"/>
            <a:ext cx="9148762" cy="6851650"/>
            <a:chOff x="1" y="0"/>
            <a:chExt cx="5763" cy="4316"/>
          </a:xfrm>
        </p:grpSpPr>
        <p:sp>
          <p:nvSpPr>
            <p:cNvPr id="583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83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83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1276" name="Group 6"/>
            <p:cNvGrpSpPr>
              <a:grpSpLocks/>
            </p:cNvGrpSpPr>
            <p:nvPr/>
          </p:nvGrpSpPr>
          <p:grpSpPr bwMode="auto">
            <a:xfrm>
              <a:off x="288" y="0"/>
              <a:ext cx="5098" cy="4316"/>
              <a:chOff x="288" y="0"/>
              <a:chExt cx="5098" cy="4316"/>
            </a:xfrm>
          </p:grpSpPr>
          <p:sp>
            <p:nvSpPr>
              <p:cNvPr id="583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83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583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83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83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583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583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583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583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583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583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583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583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1288" name="Group 31"/>
            <p:cNvGrpSpPr>
              <a:grpSpLocks/>
            </p:cNvGrpSpPr>
            <p:nvPr/>
          </p:nvGrpSpPr>
          <p:grpSpPr bwMode="auto">
            <a:xfrm>
              <a:off x="1" y="392"/>
              <a:ext cx="5758" cy="1571"/>
              <a:chOff x="1" y="392"/>
              <a:chExt cx="5758" cy="1571"/>
            </a:xfrm>
          </p:grpSpPr>
          <p:sp>
            <p:nvSpPr>
              <p:cNvPr id="584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584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584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584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584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584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584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584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84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584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r>
              <a:rPr lang="en-US" smtClean="0"/>
              <a:t>© 2009 Migration Policy Institute</a:t>
            </a:r>
            <a:endParaRPr lang="en-US"/>
          </a:p>
        </p:txBody>
      </p:sp>
      <p:sp>
        <p:nvSpPr>
          <p:cNvPr id="584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5BE11116-2218-4C25-94F8-F226409E14F7}" type="slidenum">
              <a:rPr lang="en-US"/>
              <a:pPr>
                <a:defRPr/>
              </a:pPr>
              <a:t>‹#›</a:t>
            </a:fld>
            <a:endParaRPr lang="en-US"/>
          </a:p>
        </p:txBody>
      </p:sp>
      <p:sp>
        <p:nvSpPr>
          <p:cNvPr id="584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3" descr="PPT template V5_straight2legs.jpg"/>
          <p:cNvPicPr>
            <a:picLocks noChangeAspect="1"/>
          </p:cNvPicPr>
          <p:nvPr/>
        </p:nvPicPr>
        <p:blipFill>
          <a:blip r:embed="rId13" cstate="print"/>
          <a:stretch>
            <a:fillRect/>
          </a:stretch>
        </p:blipFill>
        <p:spPr>
          <a:xfrm>
            <a:off x="-76200" y="-32084"/>
            <a:ext cx="9220200" cy="6890084"/>
          </a:xfrm>
          <a:prstGeom prst="rect">
            <a:avLst/>
          </a:prstGeom>
          <a:effectLst>
            <a:outerShdw blurRad="50800" dist="38100" dir="2700000" algn="tl" rotWithShape="0">
              <a:prstClr val="black">
                <a:alpha val="40000"/>
              </a:prstClr>
            </a:outerShdw>
          </a:effectLst>
          <a:scene3d>
            <a:camera prst="orthographicFront"/>
            <a:lightRig rig="chilly" dir="t"/>
          </a:scene3d>
          <a:sp3d extrusionH="76200" contourW="31750" prstMaterial="softEdge">
            <a:bevelT w="57150"/>
            <a:bevelB/>
            <a:extrusionClr>
              <a:schemeClr val="accent5">
                <a:lumMod val="50000"/>
              </a:schemeClr>
            </a:extrusionClr>
            <a:contourClr>
              <a:srgbClr val="006666"/>
            </a:contourClr>
          </a:sp3d>
        </p:spPr>
      </p:pic>
    </p:spTree>
  </p:cSld>
  <p:clrMap bg1="dk2" tx1="lt1" bg2="dk1" tx2="lt2" accent1="accent1" accent2="accent2" accent3="accent3" accent4="accent4" accent5="accent5" accent6="accent6" hlink="hlink" folHlink="folHlink"/>
  <p:sldLayoutIdLst>
    <p:sldLayoutId id="2147483693"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oleObject" Target="file:///\\mpi-fp1\users\sflamm\Sarah%20Flamm\DP%20Powerpoints\DP%20Presentation%20Vienna%202012%20graphs.xlsx!Fertilty%20&amp;%20Dependency%20!%5bDP%20Presentation%20Vienna%202012%20graphs.xlsx%5dFertilty%20&amp;%20Dependency%20%20Chart%202"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ata.un.org/Data.aspx?d=PopDiv&amp;f=variableID:4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991600" cy="3200400"/>
          </a:xfrm>
        </p:spPr>
        <p:txBody>
          <a:bodyPr wrap="square" numCol="1" anchorCtr="0" compatLnSpc="1">
            <a:prstTxWarp prst="textNoShape">
              <a:avLst/>
            </a:prstTxWarp>
            <a:normAutofit/>
          </a:bodyPr>
          <a:lstStyle/>
          <a:p>
            <a:pPr algn="ctr"/>
            <a:r>
              <a:rPr lang="en-US" sz="3600" dirty="0" smtClean="0">
                <a:solidFill>
                  <a:srgbClr val="006666"/>
                </a:solidFill>
              </a:rPr>
              <a:t>The Global &amp; European </a:t>
            </a:r>
            <a:br>
              <a:rPr lang="en-US" sz="3600" dirty="0" smtClean="0">
                <a:solidFill>
                  <a:srgbClr val="006666"/>
                </a:solidFill>
              </a:rPr>
            </a:br>
            <a:r>
              <a:rPr lang="en-US" sz="3600" dirty="0" smtClean="0">
                <a:solidFill>
                  <a:srgbClr val="006666"/>
                </a:solidFill>
              </a:rPr>
              <a:t>Neighborhood Migration</a:t>
            </a:r>
            <a:br>
              <a:rPr lang="en-US" sz="3600" dirty="0" smtClean="0">
                <a:solidFill>
                  <a:srgbClr val="006666"/>
                </a:solidFill>
              </a:rPr>
            </a:br>
            <a:r>
              <a:rPr lang="en-US" sz="3600" dirty="0" smtClean="0">
                <a:solidFill>
                  <a:srgbClr val="006666"/>
                </a:solidFill>
              </a:rPr>
              <a:t> Systems:  </a:t>
            </a:r>
            <a:r>
              <a:rPr lang="en-US" sz="3200" dirty="0" smtClean="0">
                <a:solidFill>
                  <a:srgbClr val="006666"/>
                </a:solidFill>
              </a:rPr>
              <a:t/>
            </a:r>
            <a:br>
              <a:rPr lang="en-US" sz="3200" dirty="0" smtClean="0">
                <a:solidFill>
                  <a:srgbClr val="006666"/>
                </a:solidFill>
              </a:rPr>
            </a:br>
            <a:r>
              <a:rPr lang="en-US" sz="2400" dirty="0" smtClean="0">
                <a:solidFill>
                  <a:srgbClr val="006666"/>
                </a:solidFill>
              </a:rPr>
              <a:t>Trends, Governance Challenges &amp; a Look  Ahead </a:t>
            </a:r>
            <a:br>
              <a:rPr lang="en-US" sz="2400" dirty="0" smtClean="0">
                <a:solidFill>
                  <a:srgbClr val="006666"/>
                </a:solidFill>
              </a:rPr>
            </a:br>
            <a:endParaRPr lang="en-US" sz="2400" cap="none" dirty="0" smtClean="0">
              <a:solidFill>
                <a:srgbClr val="006666"/>
              </a:solidFill>
              <a:effectLst>
                <a:outerShdw blurRad="38100" dist="38100" dir="2700000" algn="tl">
                  <a:srgbClr val="C0C0C0"/>
                </a:outerShdw>
              </a:effectLst>
              <a:latin typeface="Gill Sans MT"/>
            </a:endParaRPr>
          </a:p>
        </p:txBody>
      </p:sp>
      <p:sp>
        <p:nvSpPr>
          <p:cNvPr id="25602" name="Text Placeholder 4"/>
          <p:cNvSpPr>
            <a:spLocks noGrp="1"/>
          </p:cNvSpPr>
          <p:nvPr>
            <p:ph type="body" idx="1"/>
          </p:nvPr>
        </p:nvSpPr>
        <p:spPr>
          <a:xfrm>
            <a:off x="685800" y="4419600"/>
            <a:ext cx="7772400" cy="1981200"/>
          </a:xfrm>
        </p:spPr>
        <p:txBody>
          <a:bodyPr/>
          <a:lstStyle/>
          <a:p>
            <a:pPr algn="ctr" eaLnBrk="1" hangingPunct="1">
              <a:spcBef>
                <a:spcPct val="0"/>
              </a:spcBef>
            </a:pPr>
            <a:r>
              <a:rPr lang="en-US" sz="2400" b="1" dirty="0" err="1" smtClean="0">
                <a:solidFill>
                  <a:srgbClr val="403152"/>
                </a:solidFill>
              </a:rPr>
              <a:t>Demetrios</a:t>
            </a:r>
            <a:r>
              <a:rPr lang="en-US" sz="2400" b="1" dirty="0" smtClean="0">
                <a:solidFill>
                  <a:srgbClr val="403152"/>
                </a:solidFill>
              </a:rPr>
              <a:t> G. Papademetriou</a:t>
            </a:r>
          </a:p>
          <a:p>
            <a:pPr algn="ctr" eaLnBrk="1" hangingPunct="1">
              <a:spcBef>
                <a:spcPct val="0"/>
              </a:spcBef>
            </a:pPr>
            <a:r>
              <a:rPr lang="en-US" dirty="0" smtClean="0">
                <a:solidFill>
                  <a:srgbClr val="403152"/>
                </a:solidFill>
              </a:rPr>
              <a:t>President, Migration Policy Institute</a:t>
            </a:r>
          </a:p>
          <a:p>
            <a:pPr algn="ctr" eaLnBrk="1" hangingPunct="1">
              <a:spcBef>
                <a:spcPct val="0"/>
              </a:spcBef>
            </a:pPr>
            <a:endParaRPr lang="en-US" sz="1600" i="1" dirty="0" smtClean="0">
              <a:solidFill>
                <a:srgbClr val="403152"/>
              </a:solidFill>
            </a:endParaRPr>
          </a:p>
          <a:p>
            <a:pPr algn="ctr" eaLnBrk="1" hangingPunct="1">
              <a:spcBef>
                <a:spcPct val="0"/>
              </a:spcBef>
            </a:pPr>
            <a:r>
              <a:rPr lang="en-US" sz="1600" i="1" dirty="0" smtClean="0">
                <a:solidFill>
                  <a:srgbClr val="403152"/>
                </a:solidFill>
              </a:rPr>
              <a:t>Keynote Address</a:t>
            </a:r>
          </a:p>
          <a:p>
            <a:pPr algn="ctr" eaLnBrk="1" hangingPunct="1">
              <a:spcBef>
                <a:spcPct val="0"/>
              </a:spcBef>
            </a:pPr>
            <a:endParaRPr lang="en-US" sz="1400" i="1" dirty="0" smtClean="0">
              <a:solidFill>
                <a:srgbClr val="403152"/>
              </a:solidFill>
            </a:endParaRPr>
          </a:p>
          <a:p>
            <a:pPr algn="ctr" eaLnBrk="1" hangingPunct="1">
              <a:spcBef>
                <a:spcPct val="0"/>
              </a:spcBef>
            </a:pPr>
            <a:r>
              <a:rPr lang="en-US" sz="1600" dirty="0" smtClean="0">
                <a:solidFill>
                  <a:srgbClr val="403152"/>
                </a:solidFill>
              </a:rPr>
              <a:t>Vienna,  Austria| June, 2012</a:t>
            </a:r>
          </a:p>
        </p:txBody>
      </p:sp>
      <p:pic>
        <p:nvPicPr>
          <p:cNvPr id="1026" name="Picture 2" descr="C:\Users\sflamm\Desktop\10-Year-Logo.jpg"/>
          <p:cNvPicPr>
            <a:picLocks noChangeAspect="1" noChangeArrowheads="1"/>
          </p:cNvPicPr>
          <p:nvPr/>
        </p:nvPicPr>
        <p:blipFill>
          <a:blip r:embed="rId3" cstate="print"/>
          <a:srcRect/>
          <a:stretch>
            <a:fillRect/>
          </a:stretch>
        </p:blipFill>
        <p:spPr bwMode="auto">
          <a:xfrm>
            <a:off x="2971800" y="2667000"/>
            <a:ext cx="3502152" cy="176610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r>
              <a:rPr lang="en-US" sz="3600" dirty="0" smtClean="0"/>
              <a:t>These Trends Raise Crucial Questions</a:t>
            </a:r>
            <a:endParaRPr lang="en-US" sz="3600" dirty="0"/>
          </a:p>
        </p:txBody>
      </p:sp>
      <p:sp>
        <p:nvSpPr>
          <p:cNvPr id="4" name="TextBox 3"/>
          <p:cNvSpPr txBox="1"/>
          <p:nvPr/>
        </p:nvSpPr>
        <p:spPr>
          <a:xfrm>
            <a:off x="228600" y="1295400"/>
            <a:ext cx="8610600" cy="4832092"/>
          </a:xfrm>
          <a:prstGeom prst="rect">
            <a:avLst/>
          </a:prstGeom>
          <a:noFill/>
        </p:spPr>
        <p:txBody>
          <a:bodyPr wrap="square" rtlCol="0">
            <a:spAutoFit/>
          </a:bodyPr>
          <a:lstStyle/>
          <a:p>
            <a:pPr marL="457200" indent="-457200">
              <a:buFont typeface="Wingdings" pitchFamily="2" charset="2"/>
              <a:buChar char="Ø"/>
            </a:pPr>
            <a:r>
              <a:rPr lang="en-US" sz="2800" dirty="0" smtClean="0">
                <a:solidFill>
                  <a:srgbClr val="006666"/>
                </a:solidFill>
                <a:latin typeface="+mn-lt"/>
              </a:rPr>
              <a:t> Who will do the work that vibrant economies require?</a:t>
            </a:r>
          </a:p>
          <a:p>
            <a:pPr marL="457200" indent="-457200"/>
            <a:endParaRPr lang="en-US" sz="2800" dirty="0" smtClean="0">
              <a:solidFill>
                <a:srgbClr val="006666"/>
              </a:solidFill>
              <a:latin typeface="+mn-lt"/>
            </a:endParaRPr>
          </a:p>
          <a:p>
            <a:pPr marL="457200" indent="-457200"/>
            <a:endParaRPr lang="en-US" sz="2800" dirty="0" smtClean="0">
              <a:solidFill>
                <a:srgbClr val="006666"/>
              </a:solidFill>
              <a:latin typeface="+mn-lt"/>
            </a:endParaRPr>
          </a:p>
          <a:p>
            <a:pPr marL="457200" indent="-457200">
              <a:buFont typeface="Wingdings" pitchFamily="2" charset="2"/>
              <a:buChar char="Ø"/>
            </a:pPr>
            <a:r>
              <a:rPr lang="en-US" sz="2800" dirty="0" smtClean="0">
                <a:solidFill>
                  <a:srgbClr val="006666"/>
                </a:solidFill>
                <a:latin typeface="+mn-lt"/>
              </a:rPr>
              <a:t> Who will pay the taxes needed to support the dense social infrastructure that is one of Europe’s signal achievements? </a:t>
            </a:r>
          </a:p>
          <a:p>
            <a:pPr marL="457200" indent="-457200">
              <a:buFont typeface="Wingdings" pitchFamily="2" charset="2"/>
              <a:buChar char="Ø"/>
            </a:pPr>
            <a:endParaRPr lang="en-US" sz="2800" dirty="0" smtClean="0">
              <a:solidFill>
                <a:srgbClr val="006666"/>
              </a:solidFill>
              <a:latin typeface="+mn-lt"/>
            </a:endParaRPr>
          </a:p>
          <a:p>
            <a:pPr marL="457200" indent="-457200">
              <a:buFont typeface="Wingdings" pitchFamily="2" charset="2"/>
              <a:buChar char="Ø"/>
            </a:pPr>
            <a:endParaRPr lang="en-US" sz="2800" dirty="0" smtClean="0">
              <a:solidFill>
                <a:srgbClr val="006666"/>
              </a:solidFill>
              <a:latin typeface="+mn-lt"/>
            </a:endParaRPr>
          </a:p>
          <a:p>
            <a:pPr marL="457200" indent="-457200">
              <a:buFont typeface="Wingdings" pitchFamily="2" charset="2"/>
              <a:buChar char="Ø"/>
            </a:pPr>
            <a:r>
              <a:rPr lang="en-US" sz="2800" dirty="0" smtClean="0">
                <a:solidFill>
                  <a:srgbClr val="006666"/>
                </a:solidFill>
                <a:latin typeface="+mn-lt"/>
              </a:rPr>
              <a:t>Who will buy the products and services that European firms produce? </a:t>
            </a:r>
          </a:p>
          <a:p>
            <a:pPr marL="457200" indent="-457200">
              <a:buFont typeface="Wingdings" pitchFamily="2" charset="2"/>
              <a:buChar char="Ø"/>
            </a:pPr>
            <a:endParaRPr lang="en-US" sz="2800" dirty="0" smtClean="0">
              <a:solidFill>
                <a:srgbClr val="006666"/>
              </a:solidFill>
              <a:latin typeface="+mn-lt"/>
            </a:endParaRPr>
          </a:p>
        </p:txBody>
      </p:sp>
      <p:sp>
        <p:nvSpPr>
          <p:cNvPr id="6"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r>
              <a:rPr lang="en-US" sz="3600" dirty="0" smtClean="0"/>
              <a:t>What Can be Done about That?</a:t>
            </a:r>
            <a:endParaRPr lang="en-US" sz="3600" dirty="0"/>
          </a:p>
        </p:txBody>
      </p:sp>
      <p:sp>
        <p:nvSpPr>
          <p:cNvPr id="4" name="TextBox 3"/>
          <p:cNvSpPr txBox="1"/>
          <p:nvPr/>
        </p:nvSpPr>
        <p:spPr>
          <a:xfrm>
            <a:off x="228600" y="1828800"/>
            <a:ext cx="8610600" cy="2246769"/>
          </a:xfrm>
          <a:prstGeom prst="rect">
            <a:avLst/>
          </a:prstGeom>
          <a:noFill/>
        </p:spPr>
        <p:txBody>
          <a:bodyPr wrap="square" rtlCol="0">
            <a:spAutoFit/>
          </a:bodyPr>
          <a:lstStyle/>
          <a:p>
            <a:pPr marL="457200" indent="-457200">
              <a:buFont typeface="Wingdings" pitchFamily="2" charset="2"/>
              <a:buChar char="Ø"/>
            </a:pPr>
            <a:r>
              <a:rPr lang="en-US" sz="2800" dirty="0" smtClean="0">
                <a:solidFill>
                  <a:srgbClr val="006666"/>
                </a:solidFill>
                <a:latin typeface="+mn-lt"/>
              </a:rPr>
              <a:t>Getting more out of the people you’ve got by adjusting domestic and EU-wide policy, including by identifying groups that are socially and economically marginalized (and, as a result, deeply under-represented in the labor </a:t>
            </a:r>
            <a:r>
              <a:rPr lang="en-US" sz="2800" dirty="0" smtClean="0">
                <a:solidFill>
                  <a:srgbClr val="006666"/>
                </a:solidFill>
                <a:latin typeface="+mn-lt"/>
              </a:rPr>
              <a:t>force) and working hard to </a:t>
            </a:r>
            <a:r>
              <a:rPr lang="en-US" sz="2800" dirty="0" smtClean="0">
                <a:solidFill>
                  <a:srgbClr val="006666"/>
                </a:solidFill>
                <a:latin typeface="+mn-lt"/>
              </a:rPr>
              <a:t>i</a:t>
            </a:r>
            <a:r>
              <a:rPr lang="en-US" sz="2800" dirty="0" smtClean="0">
                <a:solidFill>
                  <a:srgbClr val="006666"/>
                </a:solidFill>
                <a:latin typeface="+mn-lt"/>
              </a:rPr>
              <a:t>ncorporate them.</a:t>
            </a:r>
            <a:endParaRPr lang="en-US" sz="2800" dirty="0" smtClean="0">
              <a:solidFill>
                <a:srgbClr val="006666"/>
              </a:solidFill>
              <a:latin typeface="+mn-lt"/>
            </a:endParaRPr>
          </a:p>
        </p:txBody>
      </p:sp>
      <p:sp>
        <p:nvSpPr>
          <p:cNvPr id="5"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xfrm>
            <a:off x="685800" y="-152400"/>
            <a:ext cx="8229600" cy="1143000"/>
          </a:xfrm>
          <a:noFill/>
        </p:spPr>
        <p:txBody>
          <a:bodyPr wrap="square" numCol="1" anchorCtr="0" compatLnSpc="1">
            <a:prstTxWarp prst="textNoShape">
              <a:avLst/>
            </a:prstTxWarp>
            <a:normAutofit/>
          </a:bodyPr>
          <a:lstStyle/>
          <a:p>
            <a:r>
              <a:rPr lang="pt-PT" sz="4000" dirty="0" smtClean="0">
                <a:solidFill>
                  <a:srgbClr val="DBEEF4"/>
                </a:solidFill>
                <a:latin typeface="Gill Sans MT"/>
              </a:rPr>
              <a:t>Specifically</a:t>
            </a:r>
            <a:r>
              <a:rPr lang="pt-PT" sz="3200" dirty="0" smtClean="0">
                <a:solidFill>
                  <a:srgbClr val="DBEEF4"/>
                </a:solidFill>
                <a:latin typeface="Gill Sans MT"/>
              </a:rPr>
              <a:t>...</a:t>
            </a:r>
            <a:endParaRPr lang="en-US" sz="3200" dirty="0" smtClean="0">
              <a:solidFill>
                <a:srgbClr val="DBEEF4"/>
              </a:solidFill>
              <a:latin typeface="Gill Sans MT"/>
            </a:endParaRPr>
          </a:p>
        </p:txBody>
      </p:sp>
      <p:sp>
        <p:nvSpPr>
          <p:cNvPr id="43010" name="Rectangle 3"/>
          <p:cNvSpPr>
            <a:spLocks noChangeArrowheads="1"/>
          </p:cNvSpPr>
          <p:nvPr/>
        </p:nvSpPr>
        <p:spPr bwMode="auto">
          <a:xfrm>
            <a:off x="228600" y="1066800"/>
            <a:ext cx="8458200" cy="4297680"/>
          </a:xfrm>
          <a:prstGeom prst="rect">
            <a:avLst/>
          </a:prstGeom>
          <a:noFill/>
          <a:ln w="9525">
            <a:noFill/>
            <a:miter lim="800000"/>
            <a:headEnd/>
            <a:tailEnd/>
          </a:ln>
        </p:spPr>
        <p:txBody>
          <a:bodyPr/>
          <a:lstStyle/>
          <a:p>
            <a:pPr marL="342900" indent="-342900" eaLnBrk="0" hangingPunct="0">
              <a:lnSpc>
                <a:spcPct val="80000"/>
              </a:lnSpc>
              <a:spcBef>
                <a:spcPct val="20000"/>
              </a:spcBef>
              <a:spcAft>
                <a:spcPts val="700"/>
              </a:spcAft>
              <a:buFont typeface="Wingdings" pitchFamily="2" charset="2"/>
              <a:buChar char="Ø"/>
            </a:pPr>
            <a:r>
              <a:rPr lang="pt-PT" sz="2400" dirty="0" smtClean="0">
                <a:solidFill>
                  <a:srgbClr val="215968"/>
                </a:solidFill>
                <a:latin typeface="Gill Sans MT"/>
              </a:rPr>
              <a:t>Adjust Retirement </a:t>
            </a:r>
            <a:r>
              <a:rPr lang="pt-PT" sz="2400" dirty="0">
                <a:solidFill>
                  <a:srgbClr val="215968"/>
                </a:solidFill>
                <a:latin typeface="Gill Sans MT"/>
              </a:rPr>
              <a:t>and Pensions</a:t>
            </a:r>
            <a:endParaRPr lang="en-US" sz="2400" dirty="0">
              <a:solidFill>
                <a:srgbClr val="215968"/>
              </a:solidFill>
              <a:latin typeface="Gill Sans MT"/>
            </a:endParaRPr>
          </a:p>
          <a:p>
            <a:pPr marL="742950" lvl="1" indent="-285750" eaLnBrk="0" hangingPunct="0">
              <a:lnSpc>
                <a:spcPct val="80000"/>
              </a:lnSpc>
              <a:spcBef>
                <a:spcPct val="20000"/>
              </a:spcBef>
              <a:spcAft>
                <a:spcPts val="700"/>
              </a:spcAft>
              <a:buFont typeface="Wingdings" pitchFamily="2" charset="2"/>
              <a:buChar char="§"/>
            </a:pPr>
            <a:r>
              <a:rPr lang="en-US" dirty="0" smtClean="0">
                <a:latin typeface="Gill Sans MT"/>
              </a:rPr>
              <a:t>Raise </a:t>
            </a:r>
            <a:r>
              <a:rPr lang="en-US" dirty="0" smtClean="0">
                <a:latin typeface="Gill Sans MT"/>
              </a:rPr>
              <a:t>the retirement age (all countries are gradually doing so</a:t>
            </a:r>
            <a:r>
              <a:rPr lang="en-US" dirty="0" smtClean="0">
                <a:latin typeface="Gill Sans MT"/>
              </a:rPr>
              <a:t>) </a:t>
            </a:r>
            <a:r>
              <a:rPr lang="en-US" b="1" dirty="0" smtClean="0">
                <a:latin typeface="Gill Sans MT"/>
              </a:rPr>
              <a:t>and </a:t>
            </a:r>
            <a:r>
              <a:rPr lang="en-US" dirty="0" smtClean="0">
                <a:latin typeface="Gill Sans MT"/>
              </a:rPr>
              <a:t>trim benefits.</a:t>
            </a:r>
            <a:endParaRPr lang="en-US" b="1" dirty="0" smtClean="0">
              <a:latin typeface="Gill Sans MT"/>
            </a:endParaRPr>
          </a:p>
          <a:p>
            <a:pPr marL="742950" lvl="1" indent="-285750" eaLnBrk="0" hangingPunct="0">
              <a:lnSpc>
                <a:spcPct val="80000"/>
              </a:lnSpc>
              <a:spcBef>
                <a:spcPct val="20000"/>
              </a:spcBef>
              <a:spcAft>
                <a:spcPts val="700"/>
              </a:spcAft>
              <a:buFont typeface="Wingdings" pitchFamily="2" charset="2"/>
              <a:buChar char="§"/>
            </a:pPr>
            <a:r>
              <a:rPr lang="en-US" dirty="0" smtClean="0">
                <a:latin typeface="Gill Sans MT"/>
              </a:rPr>
              <a:t>Close the </a:t>
            </a:r>
            <a:r>
              <a:rPr lang="en-US" dirty="0">
                <a:latin typeface="Gill Sans MT"/>
              </a:rPr>
              <a:t>gap between </a:t>
            </a:r>
            <a:r>
              <a:rPr lang="en-US" dirty="0" smtClean="0">
                <a:latin typeface="Gill Sans MT"/>
              </a:rPr>
              <a:t>when people no longer work (whether voluntarily or not) and when pensions become </a:t>
            </a:r>
            <a:r>
              <a:rPr lang="en-US" dirty="0" smtClean="0">
                <a:latin typeface="Gill Sans MT"/>
              </a:rPr>
              <a:t>available.</a:t>
            </a:r>
            <a:endParaRPr lang="en-US" dirty="0" smtClean="0">
              <a:latin typeface="Gill Sans MT"/>
            </a:endParaRPr>
          </a:p>
          <a:p>
            <a:pPr marL="342900" indent="-342900" eaLnBrk="0" hangingPunct="0">
              <a:lnSpc>
                <a:spcPct val="80000"/>
              </a:lnSpc>
              <a:spcBef>
                <a:spcPts val="700"/>
              </a:spcBef>
              <a:spcAft>
                <a:spcPts val="700"/>
              </a:spcAft>
              <a:buFont typeface="Wingdings" pitchFamily="2" charset="2"/>
              <a:buChar char="Ø"/>
            </a:pPr>
            <a:r>
              <a:rPr lang="en-US" sz="2400" dirty="0" smtClean="0">
                <a:solidFill>
                  <a:srgbClr val="215968"/>
                </a:solidFill>
                <a:latin typeface="Gill Sans MT"/>
              </a:rPr>
              <a:t>Increase Labor Market Participation</a:t>
            </a:r>
          </a:p>
          <a:p>
            <a:pPr marL="742950" lvl="1" indent="-285750" eaLnBrk="0" hangingPunct="0">
              <a:lnSpc>
                <a:spcPct val="80000"/>
              </a:lnSpc>
              <a:spcBef>
                <a:spcPts val="700"/>
              </a:spcBef>
              <a:spcAft>
                <a:spcPts val="700"/>
              </a:spcAft>
              <a:buFont typeface="Wingdings" pitchFamily="2" charset="2"/>
              <a:buChar char="§"/>
            </a:pPr>
            <a:r>
              <a:rPr lang="en-US" dirty="0" smtClean="0">
                <a:latin typeface="Gill Sans MT"/>
              </a:rPr>
              <a:t>Getting </a:t>
            </a:r>
            <a:r>
              <a:rPr lang="en-US" dirty="0">
                <a:latin typeface="Gill Sans MT"/>
              </a:rPr>
              <a:t>more work from the existing </a:t>
            </a:r>
            <a:r>
              <a:rPr lang="en-US" dirty="0" smtClean="0">
                <a:latin typeface="Gill Sans MT"/>
              </a:rPr>
              <a:t>population--especially </a:t>
            </a:r>
            <a:r>
              <a:rPr lang="en-US" dirty="0">
                <a:latin typeface="Gill Sans MT"/>
              </a:rPr>
              <a:t>women, minorities, older workers, and immigrants and their </a:t>
            </a:r>
            <a:r>
              <a:rPr lang="en-US" dirty="0" smtClean="0">
                <a:latin typeface="Gill Sans MT"/>
              </a:rPr>
              <a:t>offspring--through positive (affirmative) measures </a:t>
            </a:r>
            <a:r>
              <a:rPr lang="en-US" b="1" dirty="0" smtClean="0">
                <a:latin typeface="Gill Sans MT"/>
              </a:rPr>
              <a:t>and </a:t>
            </a:r>
            <a:r>
              <a:rPr lang="en-US" dirty="0" smtClean="0">
                <a:latin typeface="Gill Sans MT"/>
              </a:rPr>
              <a:t>through </a:t>
            </a:r>
            <a:r>
              <a:rPr lang="en-US" dirty="0">
                <a:latin typeface="Gill Sans MT"/>
              </a:rPr>
              <a:t>the tactical use of social </a:t>
            </a:r>
            <a:r>
              <a:rPr lang="en-US" dirty="0" smtClean="0">
                <a:latin typeface="Gill Sans MT"/>
              </a:rPr>
              <a:t>supports </a:t>
            </a:r>
            <a:r>
              <a:rPr lang="en-US" dirty="0">
                <a:latin typeface="Gill Sans MT"/>
              </a:rPr>
              <a:t>(incentives and disincentives).</a:t>
            </a:r>
          </a:p>
          <a:p>
            <a:pPr marL="742950" lvl="1" indent="-285750" eaLnBrk="0" hangingPunct="0">
              <a:lnSpc>
                <a:spcPct val="80000"/>
              </a:lnSpc>
              <a:spcBef>
                <a:spcPct val="20000"/>
              </a:spcBef>
              <a:spcAft>
                <a:spcPts val="700"/>
              </a:spcAft>
              <a:buFont typeface="Wingdings" pitchFamily="2" charset="2"/>
              <a:buChar char="§"/>
            </a:pPr>
            <a:r>
              <a:rPr lang="en-US" dirty="0">
                <a:latin typeface="Gill Sans MT"/>
              </a:rPr>
              <a:t>Thinking much harder about part-time work (restructuring part-time work to fit the talent pool, offering tax concessions and incentives to employers so that they offer training and benefits to such workers, assisting those part-time workers who want to get into full-time </a:t>
            </a:r>
            <a:r>
              <a:rPr lang="en-US" dirty="0" smtClean="0">
                <a:latin typeface="Gill Sans MT"/>
              </a:rPr>
              <a:t>jobs in doing so, </a:t>
            </a:r>
            <a:r>
              <a:rPr lang="en-US" dirty="0">
                <a:latin typeface="Gill Sans MT"/>
              </a:rPr>
              <a:t>etc</a:t>
            </a:r>
            <a:r>
              <a:rPr lang="en-US" dirty="0" smtClean="0">
                <a:latin typeface="Gill Sans MT"/>
              </a:rPr>
              <a:t>.).</a:t>
            </a:r>
          </a:p>
          <a:p>
            <a:pPr marL="342900" indent="-342900" eaLnBrk="0" hangingPunct="0">
              <a:lnSpc>
                <a:spcPct val="80000"/>
              </a:lnSpc>
              <a:spcBef>
                <a:spcPct val="20000"/>
              </a:spcBef>
              <a:spcAft>
                <a:spcPts val="700"/>
              </a:spcAft>
              <a:buFont typeface="Wingdings" pitchFamily="2" charset="2"/>
              <a:buChar char="Ø"/>
            </a:pPr>
            <a:r>
              <a:rPr lang="en-US" sz="2400" dirty="0" smtClean="0">
                <a:solidFill>
                  <a:srgbClr val="215968"/>
                </a:solidFill>
                <a:latin typeface="Gill Sans MT"/>
              </a:rPr>
              <a:t>Continue to Try to Increase Fertility</a:t>
            </a:r>
            <a:endParaRPr lang="en-US" sz="2400" dirty="0">
              <a:solidFill>
                <a:srgbClr val="215968"/>
              </a:solidFill>
              <a:latin typeface="Gill Sans MT"/>
            </a:endParaRPr>
          </a:p>
          <a:p>
            <a:pPr marL="742950" lvl="1" indent="-285750" eaLnBrk="0" hangingPunct="0">
              <a:lnSpc>
                <a:spcPct val="80000"/>
              </a:lnSpc>
              <a:spcBef>
                <a:spcPct val="20000"/>
              </a:spcBef>
              <a:spcAft>
                <a:spcPts val="700"/>
              </a:spcAft>
              <a:buFont typeface="Wingdings" pitchFamily="2" charset="2"/>
              <a:buChar char="§"/>
            </a:pPr>
            <a:r>
              <a:rPr lang="en-US" dirty="0" smtClean="0">
                <a:latin typeface="Gill Sans MT"/>
              </a:rPr>
              <a:t>France</a:t>
            </a:r>
            <a:r>
              <a:rPr lang="en-US" dirty="0">
                <a:latin typeface="Gill Sans MT"/>
              </a:rPr>
              <a:t>, Germany, Greece, many Nordic countries, Japan and Korea </a:t>
            </a:r>
            <a:r>
              <a:rPr lang="en-US" dirty="0" smtClean="0">
                <a:latin typeface="Gill Sans MT"/>
              </a:rPr>
              <a:t>and many others have explicit, even aggressive, pro-</a:t>
            </a:r>
            <a:r>
              <a:rPr lang="en-US" dirty="0" err="1" smtClean="0">
                <a:latin typeface="Gill Sans MT"/>
              </a:rPr>
              <a:t>natalist</a:t>
            </a:r>
            <a:r>
              <a:rPr lang="en-US" dirty="0" smtClean="0">
                <a:latin typeface="Gill Sans MT"/>
              </a:rPr>
              <a:t> </a:t>
            </a:r>
            <a:r>
              <a:rPr lang="en-US" dirty="0">
                <a:latin typeface="Gill Sans MT"/>
              </a:rPr>
              <a:t>policies </a:t>
            </a:r>
            <a:r>
              <a:rPr lang="en-US" b="1" dirty="0">
                <a:latin typeface="Gill Sans MT"/>
              </a:rPr>
              <a:t>but results are very </a:t>
            </a:r>
            <a:r>
              <a:rPr lang="en-US" b="1" dirty="0" smtClean="0">
                <a:latin typeface="Gill Sans MT"/>
              </a:rPr>
              <a:t>mixed</a:t>
            </a:r>
            <a:r>
              <a:rPr lang="en-US" dirty="0" smtClean="0">
                <a:latin typeface="Gill Sans MT"/>
              </a:rPr>
              <a:t>.</a:t>
            </a:r>
            <a:endParaRPr lang="en-US" dirty="0">
              <a:latin typeface="Gill Sans MT"/>
            </a:endParaRPr>
          </a:p>
        </p:txBody>
      </p:sp>
      <p:sp>
        <p:nvSpPr>
          <p:cNvPr id="5"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sz="3600" dirty="0" smtClean="0">
                <a:solidFill>
                  <a:schemeClr val="bg1"/>
                </a:solidFill>
              </a:rPr>
              <a:t>And Part of the Answer May Lie </a:t>
            </a:r>
            <a:r>
              <a:rPr lang="en-US" sz="3600" dirty="0" smtClean="0">
                <a:solidFill>
                  <a:schemeClr val="bg1"/>
                </a:solidFill>
              </a:rPr>
              <a:t>With…</a:t>
            </a:r>
            <a:endParaRPr lang="en-US" sz="3600" dirty="0">
              <a:solidFill>
                <a:schemeClr val="bg1"/>
              </a:solidFill>
            </a:endParaRPr>
          </a:p>
        </p:txBody>
      </p:sp>
      <p:sp>
        <p:nvSpPr>
          <p:cNvPr id="4" name="TextBox 3"/>
          <p:cNvSpPr txBox="1"/>
          <p:nvPr/>
        </p:nvSpPr>
        <p:spPr>
          <a:xfrm>
            <a:off x="0" y="685800"/>
            <a:ext cx="8763000" cy="5601533"/>
          </a:xfrm>
          <a:prstGeom prst="rect">
            <a:avLst/>
          </a:prstGeom>
          <a:noFill/>
        </p:spPr>
        <p:txBody>
          <a:bodyPr wrap="square" rtlCol="0">
            <a:spAutoFit/>
          </a:bodyPr>
          <a:lstStyle/>
          <a:p>
            <a:pPr marL="514350" indent="-514350" algn="ctr"/>
            <a:endParaRPr lang="en-US" sz="3200" dirty="0" smtClean="0">
              <a:solidFill>
                <a:srgbClr val="006666"/>
              </a:solidFill>
            </a:endParaRPr>
          </a:p>
          <a:p>
            <a:pPr marL="971550" lvl="1" indent="-514350" algn="ctr">
              <a:buFont typeface="Wingdings" pitchFamily="2" charset="2"/>
              <a:buChar char="Ø"/>
            </a:pPr>
            <a:r>
              <a:rPr lang="en-US" sz="3200" dirty="0" smtClean="0">
                <a:solidFill>
                  <a:srgbClr val="006666"/>
                </a:solidFill>
                <a:effectLst>
                  <a:outerShdw blurRad="38100" dist="38100" dir="2700000" algn="tl">
                    <a:srgbClr val="000000">
                      <a:alpha val="43137"/>
                    </a:srgbClr>
                  </a:outerShdw>
                </a:effectLst>
                <a:latin typeface="+mn-lt"/>
              </a:rPr>
              <a:t>Increasing intra-EU mobility, which has been accelerating already and the European Commission is preparing financial incentives to facilitate it further</a:t>
            </a:r>
          </a:p>
          <a:p>
            <a:pPr marL="971550" lvl="1" indent="-514350" algn="ctr"/>
            <a:endParaRPr lang="en-US" dirty="0" smtClean="0">
              <a:solidFill>
                <a:srgbClr val="006666"/>
              </a:solidFill>
              <a:effectLst>
                <a:outerShdw blurRad="38100" dist="38100" dir="2700000" algn="tl">
                  <a:srgbClr val="000000">
                    <a:alpha val="43137"/>
                  </a:srgbClr>
                </a:outerShdw>
              </a:effectLst>
              <a:latin typeface="+mn-lt"/>
            </a:endParaRPr>
          </a:p>
          <a:p>
            <a:pPr marL="971550" lvl="1" indent="-514350" algn="ctr"/>
            <a:r>
              <a:rPr lang="en-US" sz="3200" b="1" dirty="0" smtClean="0">
                <a:solidFill>
                  <a:srgbClr val="006666"/>
                </a:solidFill>
                <a:effectLst>
                  <a:outerShdw blurRad="38100" dist="38100" dir="2700000" algn="tl">
                    <a:srgbClr val="000000">
                      <a:alpha val="43137"/>
                    </a:srgbClr>
                  </a:outerShdw>
                </a:effectLst>
                <a:latin typeface="+mn-lt"/>
              </a:rPr>
              <a:t>and</a:t>
            </a:r>
            <a:r>
              <a:rPr lang="en-US" sz="3200" dirty="0" smtClean="0">
                <a:solidFill>
                  <a:srgbClr val="006666"/>
                </a:solidFill>
                <a:effectLst>
                  <a:outerShdw blurRad="38100" dist="38100" dir="2700000" algn="tl">
                    <a:srgbClr val="000000">
                      <a:alpha val="43137"/>
                    </a:srgbClr>
                  </a:outerShdw>
                </a:effectLst>
                <a:latin typeface="+mn-lt"/>
              </a:rPr>
              <a:t> </a:t>
            </a:r>
          </a:p>
          <a:p>
            <a:pPr marL="971550" lvl="1" indent="-514350" algn="ctr"/>
            <a:endParaRPr lang="en-US" sz="2000" dirty="0" smtClean="0">
              <a:solidFill>
                <a:srgbClr val="006666"/>
              </a:solidFill>
              <a:effectLst>
                <a:outerShdw blurRad="38100" dist="38100" dir="2700000" algn="tl">
                  <a:srgbClr val="000000">
                    <a:alpha val="43137"/>
                  </a:srgbClr>
                </a:outerShdw>
              </a:effectLst>
              <a:latin typeface="+mn-lt"/>
            </a:endParaRPr>
          </a:p>
          <a:p>
            <a:pPr marL="971550" lvl="1" indent="-514350" algn="ctr">
              <a:buFont typeface="Wingdings" pitchFamily="2" charset="2"/>
              <a:buChar char="Ø"/>
            </a:pPr>
            <a:r>
              <a:rPr lang="en-US" sz="3200" dirty="0" smtClean="0">
                <a:solidFill>
                  <a:srgbClr val="006666"/>
                </a:solidFill>
                <a:effectLst>
                  <a:outerShdw blurRad="38100" dist="38100" dir="2700000" algn="tl">
                    <a:srgbClr val="000000">
                      <a:alpha val="43137"/>
                    </a:srgbClr>
                  </a:outerShdw>
                </a:effectLst>
                <a:latin typeface="+mn-lt"/>
              </a:rPr>
              <a:t>Attracting </a:t>
            </a:r>
            <a:r>
              <a:rPr lang="en-US" sz="3200" dirty="0" smtClean="0">
                <a:solidFill>
                  <a:srgbClr val="006666"/>
                </a:solidFill>
                <a:effectLst>
                  <a:outerShdw blurRad="38100" dist="38100" dir="2700000" algn="tl">
                    <a:srgbClr val="000000">
                      <a:alpha val="43137"/>
                    </a:srgbClr>
                  </a:outerShdw>
                </a:effectLst>
                <a:latin typeface="+mn-lt"/>
              </a:rPr>
              <a:t>more workers/consumers from the region (after all, migration is first and foremost a neighborhood affair).</a:t>
            </a:r>
          </a:p>
          <a:p>
            <a:pPr marL="514350" indent="-514350" algn="ctr">
              <a:buFontTx/>
              <a:buAutoNum type="arabicPeriod"/>
            </a:pPr>
            <a:endParaRPr lang="en-US" sz="2400" dirty="0" smtClean="0">
              <a:solidFill>
                <a:srgbClr val="006666"/>
              </a:solidFill>
              <a:latin typeface="+mn-lt"/>
            </a:endParaRPr>
          </a:p>
        </p:txBody>
      </p:sp>
      <p:sp>
        <p:nvSpPr>
          <p:cNvPr id="6"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0" y="61722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152400"/>
            <a:ext cx="9525000" cy="990600"/>
          </a:xfrm>
        </p:spPr>
        <p:txBody>
          <a:bodyPr>
            <a:noAutofit/>
          </a:bodyPr>
          <a:lstStyle/>
          <a:p>
            <a:r>
              <a:rPr lang="en-US" sz="3200" dirty="0" smtClean="0"/>
              <a:t>The Demography of the EU’s “Neighborhood”</a:t>
            </a:r>
            <a:endParaRPr lang="en-US" sz="3200" dirty="0"/>
          </a:p>
        </p:txBody>
      </p:sp>
      <p:graphicFrame>
        <p:nvGraphicFramePr>
          <p:cNvPr id="5" name="Table 4"/>
          <p:cNvGraphicFramePr>
            <a:graphicFrameLocks noGrp="1"/>
          </p:cNvGraphicFramePr>
          <p:nvPr/>
        </p:nvGraphicFramePr>
        <p:xfrm>
          <a:off x="152400" y="838200"/>
          <a:ext cx="8763000" cy="5679121"/>
        </p:xfrm>
        <a:graphic>
          <a:graphicData uri="http://schemas.openxmlformats.org/drawingml/2006/table">
            <a:tbl>
              <a:tblPr/>
              <a:tblGrid>
                <a:gridCol w="1828800"/>
                <a:gridCol w="969470"/>
                <a:gridCol w="1030941"/>
                <a:gridCol w="2038189"/>
                <a:gridCol w="1752600"/>
                <a:gridCol w="1143000"/>
              </a:tblGrid>
              <a:tr h="274320">
                <a:tc>
                  <a:txBody>
                    <a:bodyPr/>
                    <a:lstStyle/>
                    <a:p>
                      <a:pPr marL="0" marR="0">
                        <a:lnSpc>
                          <a:spcPct val="115000"/>
                        </a:lnSpc>
                        <a:spcBef>
                          <a:spcPts val="0"/>
                        </a:spcBef>
                        <a:spcAft>
                          <a:spcPts val="0"/>
                        </a:spcAft>
                      </a:pPr>
                      <a:r>
                        <a:rPr lang="en-US" sz="1400" b="1" dirty="0">
                          <a:latin typeface="Calibri"/>
                          <a:ea typeface="Calibri"/>
                          <a:cs typeface="Times New Roman"/>
                        </a:rPr>
                        <a:t>Country</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Population</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Median </a:t>
                      </a:r>
                      <a:r>
                        <a:rPr lang="en-US" sz="1400" b="1" dirty="0" smtClean="0">
                          <a:latin typeface="Calibri"/>
                          <a:ea typeface="Calibri"/>
                          <a:cs typeface="Times New Roman"/>
                        </a:rPr>
                        <a:t>Age</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Population Growth Rate</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Total </a:t>
                      </a:r>
                      <a:r>
                        <a:rPr lang="en-US" sz="1400" b="1" dirty="0" smtClean="0">
                          <a:latin typeface="Calibri"/>
                          <a:ea typeface="Calibri"/>
                          <a:cs typeface="Times New Roman"/>
                        </a:rPr>
                        <a:t>Fertility</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Labor Force </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7909">
                <a:tc>
                  <a:txBody>
                    <a:bodyPr/>
                    <a:lstStyle/>
                    <a:p>
                      <a:pPr marL="0" marR="0">
                        <a:lnSpc>
                          <a:spcPct val="115000"/>
                        </a:lnSpc>
                        <a:spcBef>
                          <a:spcPts val="0"/>
                        </a:spcBef>
                        <a:spcAft>
                          <a:spcPts val="0"/>
                        </a:spcAft>
                      </a:pPr>
                      <a:r>
                        <a:rPr lang="en-US" sz="1400" b="1" dirty="0">
                          <a:latin typeface="Calibri"/>
                          <a:ea typeface="Calibri"/>
                          <a:cs typeface="Times New Roman"/>
                        </a:rPr>
                        <a:t>Balkans</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Albania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2,994,667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30.4 </a:t>
                      </a:r>
                      <a:r>
                        <a:rPr lang="en-US" sz="1400" dirty="0" smtClean="0">
                          <a:latin typeface="Calibri"/>
                          <a:ea typeface="Calibri"/>
                          <a:cs typeface="Times New Roman"/>
                        </a:rPr>
                        <a:t> years</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0.267%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1.48</a:t>
                      </a:r>
                      <a:r>
                        <a:rPr lang="en-US" sz="1400" baseline="0" dirty="0" smtClean="0">
                          <a:latin typeface="Calibri"/>
                          <a:ea typeface="Calibri"/>
                          <a:cs typeface="Times New Roman"/>
                        </a:rPr>
                        <a:t> children/woman</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1.06 million </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2157">
                <a:tc>
                  <a:txBody>
                    <a:bodyPr/>
                    <a:lstStyle/>
                    <a:p>
                      <a:pPr marL="0" marR="0">
                        <a:lnSpc>
                          <a:spcPct val="115000"/>
                        </a:lnSpc>
                        <a:spcBef>
                          <a:spcPts val="0"/>
                        </a:spcBef>
                        <a:spcAft>
                          <a:spcPts val="0"/>
                        </a:spcAft>
                      </a:pPr>
                      <a:r>
                        <a:rPr lang="en-US" sz="1400" dirty="0">
                          <a:latin typeface="Calibri"/>
                          <a:ea typeface="Calibri"/>
                          <a:cs typeface="Times New Roman"/>
                        </a:rPr>
                        <a:t>Bosnia &amp; Herzegovina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4,622,163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40.7 </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0.008%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2.60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Bulgaria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7,093,635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41.9</a:t>
                      </a:r>
                      <a:r>
                        <a:rPr lang="en-US" sz="1400" baseline="0" dirty="0" smtClean="0">
                          <a:latin typeface="Calibri"/>
                          <a:ea typeface="Calibri"/>
                          <a:cs typeface="Times New Roman"/>
                        </a:rPr>
                        <a:t> </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-0.781%</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1.42</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2.50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Croatia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4,483,804</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41.4</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-0.076%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1.43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1.76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Kosovo </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1,825,632</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26.7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310,000</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Macedonia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2,077,328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35.8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0.248%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1.58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949,300</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7744">
                <a:tc>
                  <a:txBody>
                    <a:bodyPr/>
                    <a:lstStyle/>
                    <a:p>
                      <a:pPr marL="0" marR="0">
                        <a:lnSpc>
                          <a:spcPct val="115000"/>
                        </a:lnSpc>
                        <a:spcBef>
                          <a:spcPts val="0"/>
                        </a:spcBef>
                        <a:spcAft>
                          <a:spcPts val="0"/>
                        </a:spcAft>
                      </a:pPr>
                      <a:r>
                        <a:rPr lang="en-US" sz="1400">
                          <a:latin typeface="Calibri"/>
                          <a:ea typeface="Calibri"/>
                          <a:cs typeface="Times New Roman"/>
                        </a:rPr>
                        <a:t>Montenegro</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661,807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37.8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-0.705%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smtClean="0">
                          <a:latin typeface="Calibri"/>
                          <a:ea typeface="Calibri"/>
                          <a:cs typeface="Times New Roman"/>
                        </a:rPr>
                        <a:t>259,100</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Serbia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7,310,555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41.3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-0.467%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2.95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7909">
                <a:tc>
                  <a:txBody>
                    <a:bodyPr/>
                    <a:lstStyle/>
                    <a:p>
                      <a:pPr marL="0" marR="0">
                        <a:lnSpc>
                          <a:spcPct val="115000"/>
                        </a:lnSpc>
                        <a:spcBef>
                          <a:spcPts val="0"/>
                        </a:spcBef>
                        <a:spcAft>
                          <a:spcPts val="0"/>
                        </a:spcAft>
                      </a:pPr>
                      <a:r>
                        <a:rPr lang="en-US" sz="1400" b="1" dirty="0">
                          <a:solidFill>
                            <a:sysClr val="windowText" lastClr="000000"/>
                          </a:solidFill>
                          <a:latin typeface="Calibri"/>
                          <a:ea typeface="Calibri"/>
                          <a:cs typeface="Times New Roman"/>
                        </a:rPr>
                        <a:t>East of EU</a:t>
                      </a: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solidFill>
                          <a:sysClr val="windowText" lastClr="000000"/>
                        </a:solidFill>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Belarus</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9,577,552</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39</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-0.363%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1.26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5.00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Moldova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4,314,377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35.4</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-0.072</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1.29</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1.20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Ukraine</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45,134,707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39.9</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-0.622%</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1.28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22.02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7909">
                <a:tc>
                  <a:txBody>
                    <a:bodyPr/>
                    <a:lstStyle/>
                    <a:p>
                      <a:pPr marL="0" marR="0">
                        <a:lnSpc>
                          <a:spcPct val="115000"/>
                        </a:lnSpc>
                        <a:spcBef>
                          <a:spcPts val="0"/>
                        </a:spcBef>
                        <a:spcAft>
                          <a:spcPts val="0"/>
                        </a:spcAft>
                      </a:pPr>
                      <a:r>
                        <a:rPr lang="en-US" sz="1400" b="1" dirty="0">
                          <a:latin typeface="Calibri"/>
                          <a:ea typeface="Calibri"/>
                          <a:cs typeface="Times New Roman"/>
                        </a:rPr>
                        <a:t>North </a:t>
                      </a:r>
                      <a:r>
                        <a:rPr lang="en-US" sz="1400" b="1" dirty="0" smtClean="0">
                          <a:latin typeface="Calibri"/>
                          <a:ea typeface="Calibri"/>
                          <a:cs typeface="Times New Roman"/>
                        </a:rPr>
                        <a:t>Africa &amp; Turkey</a:t>
                      </a: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Algeria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34,994,937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27.6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1.173%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1.75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10.81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Egypt</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82,079,636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24.3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1.96%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2.97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26.20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a:latin typeface="Calibri"/>
                          <a:ea typeface="Calibri"/>
                          <a:cs typeface="Times New Roman"/>
                        </a:rPr>
                        <a:t>Libya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6,597,960</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24.5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2.064%</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2.96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1.73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Morocco</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31,968,361</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26.9</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1.067%</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2.21</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11.63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smtClean="0">
                          <a:latin typeface="Calibri"/>
                          <a:ea typeface="Calibri"/>
                          <a:cs typeface="Times New Roman"/>
                        </a:rPr>
                        <a:t>Tunisia</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a:latin typeface="Calibri"/>
                          <a:ea typeface="Calibri"/>
                          <a:cs typeface="Times New Roman"/>
                        </a:rPr>
                        <a:t>10,629,186</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30</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0.978%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2.03</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3.829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0890">
                <a:tc>
                  <a:txBody>
                    <a:bodyPr/>
                    <a:lstStyle/>
                    <a:p>
                      <a:pPr marL="0" marR="0">
                        <a:lnSpc>
                          <a:spcPct val="115000"/>
                        </a:lnSpc>
                        <a:spcBef>
                          <a:spcPts val="0"/>
                        </a:spcBef>
                        <a:spcAft>
                          <a:spcPts val="0"/>
                        </a:spcAft>
                      </a:pPr>
                      <a:r>
                        <a:rPr lang="en-US" sz="1400" dirty="0">
                          <a:latin typeface="Calibri"/>
                          <a:ea typeface="Calibri"/>
                          <a:cs typeface="Times New Roman"/>
                        </a:rPr>
                        <a:t>Turkey</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78,785,548</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28.5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1.235%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2.15</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dirty="0">
                          <a:latin typeface="Calibri"/>
                          <a:ea typeface="Calibri"/>
                          <a:cs typeface="Times New Roman"/>
                        </a:rPr>
                        <a:t>25.64 million</a:t>
                      </a:r>
                    </a:p>
                  </a:txBody>
                  <a:tcPr marL="56392" marR="56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152400" y="6604084"/>
            <a:ext cx="2133600" cy="253916"/>
          </a:xfrm>
          <a:prstGeom prst="rect">
            <a:avLst/>
          </a:prstGeom>
          <a:noFill/>
        </p:spPr>
        <p:txBody>
          <a:bodyPr wrap="square" rtlCol="0">
            <a:spAutoFit/>
          </a:bodyPr>
          <a:lstStyle/>
          <a:p>
            <a:r>
              <a:rPr lang="en-US" sz="1050" dirty="0" smtClean="0">
                <a:solidFill>
                  <a:schemeClr val="bg1">
                    <a:lumMod val="50000"/>
                  </a:schemeClr>
                </a:solidFill>
              </a:rPr>
              <a:t>Source: CIA </a:t>
            </a:r>
            <a:r>
              <a:rPr lang="en-US" sz="1050" dirty="0" err="1" smtClean="0">
                <a:solidFill>
                  <a:schemeClr val="bg1">
                    <a:lumMod val="50000"/>
                  </a:schemeClr>
                </a:solidFill>
              </a:rPr>
              <a:t>Factbook</a:t>
            </a:r>
            <a:r>
              <a:rPr lang="en-US" sz="1050" dirty="0" smtClean="0">
                <a:solidFill>
                  <a:schemeClr val="bg1">
                    <a:lumMod val="50000"/>
                  </a:schemeClr>
                </a:solidFill>
              </a:rPr>
              <a:t>, 2011</a:t>
            </a:r>
            <a:endParaRPr lang="en-US" sz="105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bwMode="auto">
          <a:xfrm>
            <a:off x="609600" y="-228600"/>
            <a:ext cx="8534400" cy="1143000"/>
          </a:xfrm>
        </p:spPr>
        <p:txBody>
          <a:bodyPr wrap="square" numCol="1" anchorCtr="0" compatLnSpc="1">
            <a:prstTxWarp prst="textNoShape">
              <a:avLst/>
            </a:prstTxWarp>
            <a:normAutofit/>
          </a:bodyPr>
          <a:lstStyle/>
          <a:p>
            <a:pPr eaLnBrk="1" hangingPunct="1"/>
            <a:r>
              <a:rPr lang="pt-PT" sz="2800" dirty="0" smtClean="0">
                <a:solidFill>
                  <a:srgbClr val="DBEEF4"/>
                </a:solidFill>
                <a:latin typeface="Gill Sans MT"/>
              </a:rPr>
              <a:t>Working-Age Population in The EU &amp; the MENA Region</a:t>
            </a:r>
            <a:endParaRPr lang="en-US" sz="2800" dirty="0" smtClean="0">
              <a:solidFill>
                <a:srgbClr val="DBEEF4"/>
              </a:solidFill>
              <a:latin typeface="Gill Sans MT"/>
            </a:endParaRPr>
          </a:p>
        </p:txBody>
      </p:sp>
      <p:sp>
        <p:nvSpPr>
          <p:cNvPr id="20485" name="Rectangle 7"/>
          <p:cNvSpPr>
            <a:spLocks noChangeArrowheads="1"/>
          </p:cNvSpPr>
          <p:nvPr/>
        </p:nvSpPr>
        <p:spPr bwMode="auto">
          <a:xfrm>
            <a:off x="381000" y="990600"/>
            <a:ext cx="8458200" cy="646331"/>
          </a:xfrm>
          <a:prstGeom prst="rect">
            <a:avLst/>
          </a:prstGeom>
          <a:noFill/>
          <a:ln w="9525">
            <a:noFill/>
            <a:miter lim="800000"/>
            <a:headEnd/>
            <a:tailEnd/>
          </a:ln>
        </p:spPr>
        <p:txBody>
          <a:bodyPr>
            <a:spAutoFit/>
          </a:bodyPr>
          <a:lstStyle/>
          <a:p>
            <a:pPr algn="ctr" eaLnBrk="0" hangingPunct="0"/>
            <a:r>
              <a:rPr lang="en-US" b="1" dirty="0">
                <a:solidFill>
                  <a:schemeClr val="tx2"/>
                </a:solidFill>
                <a:latin typeface="Gill Sans MT"/>
              </a:rPr>
              <a:t>The Working-Age Population (15-64 year-olds) </a:t>
            </a:r>
            <a:r>
              <a:rPr lang="en-US" b="1" dirty="0" smtClean="0">
                <a:solidFill>
                  <a:schemeClr val="tx2"/>
                </a:solidFill>
                <a:latin typeface="Gill Sans MT"/>
              </a:rPr>
              <a:t>in MENA sending*, </a:t>
            </a:r>
            <a:r>
              <a:rPr lang="en-US" b="1" dirty="0">
                <a:solidFill>
                  <a:schemeClr val="tx2"/>
                </a:solidFill>
                <a:latin typeface="Gill Sans MT"/>
              </a:rPr>
              <a:t>the EU-27, </a:t>
            </a:r>
            <a:r>
              <a:rPr lang="en-US" b="1" dirty="0" smtClean="0">
                <a:solidFill>
                  <a:schemeClr val="tx2"/>
                </a:solidFill>
                <a:latin typeface="Gill Sans MT"/>
              </a:rPr>
              <a:t> and select MENA sending countries</a:t>
            </a:r>
            <a:endParaRPr lang="en-US" b="1" dirty="0">
              <a:solidFill>
                <a:schemeClr val="tx2"/>
              </a:solidFill>
              <a:latin typeface="Gill Sans MT"/>
            </a:endParaRPr>
          </a:p>
        </p:txBody>
      </p:sp>
      <p:sp>
        <p:nvSpPr>
          <p:cNvPr id="7" name="Rectangle 7"/>
          <p:cNvSpPr>
            <a:spLocks noChangeArrowheads="1"/>
          </p:cNvSpPr>
          <p:nvPr/>
        </p:nvSpPr>
        <p:spPr bwMode="auto">
          <a:xfrm>
            <a:off x="0" y="6096000"/>
            <a:ext cx="8458200" cy="523220"/>
          </a:xfrm>
          <a:prstGeom prst="rect">
            <a:avLst/>
          </a:prstGeom>
          <a:noFill/>
          <a:ln w="9525">
            <a:noFill/>
            <a:miter lim="800000"/>
            <a:headEnd/>
            <a:tailEnd/>
          </a:ln>
        </p:spPr>
        <p:txBody>
          <a:bodyPr wrap="square">
            <a:spAutoFit/>
          </a:bodyPr>
          <a:lstStyle/>
          <a:p>
            <a:pPr algn="ctr" eaLnBrk="0" hangingPunct="0"/>
            <a:r>
              <a:rPr lang="en-US" sz="1400" b="1" dirty="0" smtClean="0">
                <a:solidFill>
                  <a:schemeClr val="tx2"/>
                </a:solidFill>
                <a:latin typeface="Gill Sans MT"/>
              </a:rPr>
              <a:t>* For the purposes of this chart, MENA sending countries are:  Algeria, Egypt, Iraq, Jordan, Lebanon, Morocco, Sudan, Syria, Tunisia, Turkey &amp; Yemen</a:t>
            </a:r>
            <a:endParaRPr lang="en-US" sz="1400" b="1" dirty="0">
              <a:solidFill>
                <a:schemeClr val="tx2"/>
              </a:solidFill>
              <a:latin typeface="Gill Sans MT"/>
            </a:endParaRPr>
          </a:p>
        </p:txBody>
      </p:sp>
      <p:sp>
        <p:nvSpPr>
          <p:cNvPr id="8" name="TextBox 7"/>
          <p:cNvSpPr txBox="1"/>
          <p:nvPr/>
        </p:nvSpPr>
        <p:spPr>
          <a:xfrm>
            <a:off x="76200" y="5791200"/>
            <a:ext cx="4876800" cy="276999"/>
          </a:xfrm>
          <a:prstGeom prst="rect">
            <a:avLst/>
          </a:prstGeom>
          <a:noFill/>
        </p:spPr>
        <p:txBody>
          <a:bodyPr wrap="square" rtlCol="0">
            <a:spAutoFit/>
          </a:bodyPr>
          <a:lstStyle/>
          <a:p>
            <a:r>
              <a:rPr lang="en-US" sz="1200" dirty="0" smtClean="0">
                <a:solidFill>
                  <a:schemeClr val="tx1">
                    <a:lumMod val="50000"/>
                    <a:lumOff val="50000"/>
                  </a:schemeClr>
                </a:solidFill>
              </a:rPr>
              <a:t>Source: UNDP World Population Prospects 2010 (latest as of 2012)</a:t>
            </a:r>
            <a:endParaRPr lang="en-US" sz="1200" dirty="0">
              <a:solidFill>
                <a:schemeClr val="tx1">
                  <a:lumMod val="50000"/>
                  <a:lumOff val="50000"/>
                </a:schemeClr>
              </a:solidFill>
            </a:endParaRPr>
          </a:p>
        </p:txBody>
      </p:sp>
      <p:graphicFrame>
        <p:nvGraphicFramePr>
          <p:cNvPr id="12" name="Chart 11"/>
          <p:cNvGraphicFramePr/>
          <p:nvPr/>
        </p:nvGraphicFramePr>
        <p:xfrm>
          <a:off x="685800" y="1371600"/>
          <a:ext cx="7543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bwMode="auto">
          <a:xfrm>
            <a:off x="685800" y="-152400"/>
            <a:ext cx="8229600" cy="1143000"/>
          </a:xfrm>
        </p:spPr>
        <p:txBody>
          <a:bodyPr wrap="square" numCol="1" anchorCtr="0" compatLnSpc="1">
            <a:prstTxWarp prst="textNoShape">
              <a:avLst/>
            </a:prstTxWarp>
            <a:normAutofit/>
          </a:bodyPr>
          <a:lstStyle/>
          <a:p>
            <a:pPr eaLnBrk="1" hangingPunct="1"/>
            <a:r>
              <a:rPr lang="pt-PT" sz="3200" dirty="0" smtClean="0">
                <a:solidFill>
                  <a:srgbClr val="DBEEF4"/>
                </a:solidFill>
                <a:latin typeface="Gill Sans MT"/>
              </a:rPr>
              <a:t>New Workers in the EU and the MENA Region</a:t>
            </a:r>
            <a:endParaRPr lang="en-US" sz="3200" dirty="0" smtClean="0">
              <a:solidFill>
                <a:srgbClr val="DBEEF4"/>
              </a:solidFill>
              <a:latin typeface="Gill Sans MT"/>
            </a:endParaRPr>
          </a:p>
        </p:txBody>
      </p:sp>
      <p:sp>
        <p:nvSpPr>
          <p:cNvPr id="21510" name="Rectangle 2"/>
          <p:cNvSpPr>
            <a:spLocks noChangeArrowheads="1"/>
          </p:cNvSpPr>
          <p:nvPr/>
        </p:nvSpPr>
        <p:spPr bwMode="auto">
          <a:xfrm>
            <a:off x="457200" y="1143000"/>
            <a:ext cx="8153400" cy="609600"/>
          </a:xfrm>
          <a:prstGeom prst="rect">
            <a:avLst/>
          </a:prstGeom>
          <a:noFill/>
          <a:ln w="9525">
            <a:noFill/>
            <a:miter lim="800000"/>
            <a:headEnd/>
            <a:tailEnd/>
          </a:ln>
        </p:spPr>
        <p:txBody>
          <a:bodyPr anchor="ctr"/>
          <a:lstStyle/>
          <a:p>
            <a:pPr algn="ctr" eaLnBrk="0" hangingPunct="0"/>
            <a:r>
              <a:rPr lang="en-US" b="1" dirty="0">
                <a:solidFill>
                  <a:schemeClr val="tx2"/>
                </a:solidFill>
                <a:latin typeface="Gill Sans MT"/>
              </a:rPr>
              <a:t>New Workers (20-29 </a:t>
            </a:r>
            <a:r>
              <a:rPr lang="en-US" b="1" dirty="0" smtClean="0">
                <a:solidFill>
                  <a:schemeClr val="tx2"/>
                </a:solidFill>
                <a:latin typeface="Gill Sans MT"/>
              </a:rPr>
              <a:t>year-olds</a:t>
            </a:r>
            <a:r>
              <a:rPr lang="en-US" b="1" dirty="0">
                <a:solidFill>
                  <a:schemeClr val="tx2"/>
                </a:solidFill>
                <a:latin typeface="Gill Sans MT"/>
              </a:rPr>
              <a:t>) in </a:t>
            </a:r>
            <a:r>
              <a:rPr lang="en-US" b="1" dirty="0" smtClean="0">
                <a:solidFill>
                  <a:schemeClr val="tx2"/>
                </a:solidFill>
                <a:latin typeface="Gill Sans MT"/>
              </a:rPr>
              <a:t>MENA sending*, the EU-27,  and select MENA sending countries</a:t>
            </a:r>
          </a:p>
          <a:p>
            <a:pPr algn="ctr" eaLnBrk="0" hangingPunct="0"/>
            <a:endParaRPr lang="en-US" b="1" dirty="0">
              <a:solidFill>
                <a:schemeClr val="tx2"/>
              </a:solidFill>
              <a:latin typeface="Gill Sans MT"/>
            </a:endParaRPr>
          </a:p>
        </p:txBody>
      </p:sp>
      <p:sp>
        <p:nvSpPr>
          <p:cNvPr id="9" name="Rectangle 7"/>
          <p:cNvSpPr>
            <a:spLocks noChangeArrowheads="1"/>
          </p:cNvSpPr>
          <p:nvPr/>
        </p:nvSpPr>
        <p:spPr bwMode="auto">
          <a:xfrm>
            <a:off x="0" y="6096000"/>
            <a:ext cx="8458200" cy="523220"/>
          </a:xfrm>
          <a:prstGeom prst="rect">
            <a:avLst/>
          </a:prstGeom>
          <a:noFill/>
          <a:ln w="9525">
            <a:noFill/>
            <a:miter lim="800000"/>
            <a:headEnd/>
            <a:tailEnd/>
          </a:ln>
        </p:spPr>
        <p:txBody>
          <a:bodyPr wrap="square">
            <a:spAutoFit/>
          </a:bodyPr>
          <a:lstStyle/>
          <a:p>
            <a:pPr algn="ctr" eaLnBrk="0" hangingPunct="0"/>
            <a:r>
              <a:rPr lang="en-US" sz="1400" b="1" dirty="0" smtClean="0">
                <a:solidFill>
                  <a:schemeClr val="tx2"/>
                </a:solidFill>
                <a:latin typeface="Gill Sans MT"/>
              </a:rPr>
              <a:t>* For the purposes of this chart, MENA sending countries are:  Algeria, Egypt, Iraq, Jordan, Lebanon, Morocco, Sudan, Syria, Tunisia, Turkey &amp; Yemen</a:t>
            </a:r>
            <a:endParaRPr lang="en-US" sz="1400" b="1" dirty="0">
              <a:solidFill>
                <a:schemeClr val="tx2"/>
              </a:solidFill>
              <a:latin typeface="Gill Sans MT"/>
            </a:endParaRPr>
          </a:p>
        </p:txBody>
      </p:sp>
      <p:graphicFrame>
        <p:nvGraphicFramePr>
          <p:cNvPr id="11" name="Chart 10"/>
          <p:cNvGraphicFramePr/>
          <p:nvPr/>
        </p:nvGraphicFramePr>
        <p:xfrm>
          <a:off x="762000" y="1447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 y="5791200"/>
            <a:ext cx="4876800" cy="276999"/>
          </a:xfrm>
          <a:prstGeom prst="rect">
            <a:avLst/>
          </a:prstGeom>
          <a:noFill/>
        </p:spPr>
        <p:txBody>
          <a:bodyPr wrap="square" rtlCol="0">
            <a:spAutoFit/>
          </a:bodyPr>
          <a:lstStyle/>
          <a:p>
            <a:r>
              <a:rPr lang="en-US" sz="1200" dirty="0" smtClean="0">
                <a:solidFill>
                  <a:schemeClr val="tx1">
                    <a:lumMod val="50000"/>
                    <a:lumOff val="50000"/>
                  </a:schemeClr>
                </a:solidFill>
              </a:rPr>
              <a:t>Source: UNDP World Population Prospects 2010 (latest as of 2012)</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1066800" y="-228600"/>
            <a:ext cx="8229600" cy="1143000"/>
          </a:xfrm>
        </p:spPr>
        <p:txBody>
          <a:bodyPr wrap="square" numCol="1" anchorCtr="0" compatLnSpc="1">
            <a:prstTxWarp prst="textNoShape">
              <a:avLst/>
            </a:prstTxWarp>
            <a:noAutofit/>
          </a:bodyPr>
          <a:lstStyle/>
          <a:p>
            <a:pPr algn="l" eaLnBrk="1" hangingPunct="1"/>
            <a:r>
              <a:rPr lang="pt-PT" sz="3200" dirty="0" smtClean="0">
                <a:solidFill>
                  <a:srgbClr val="DBEEF4"/>
                </a:solidFill>
                <a:latin typeface="Gill Sans MT"/>
              </a:rPr>
              <a:t>How to Prepare for More Migration Smartly</a:t>
            </a:r>
            <a:endParaRPr lang="en-US" sz="3200" dirty="0" smtClean="0">
              <a:solidFill>
                <a:srgbClr val="DBEEF4"/>
              </a:solidFill>
              <a:latin typeface="Gill Sans MT"/>
            </a:endParaRPr>
          </a:p>
        </p:txBody>
      </p:sp>
      <p:sp>
        <p:nvSpPr>
          <p:cNvPr id="7" name="Rectangle 6"/>
          <p:cNvSpPr/>
          <p:nvPr/>
        </p:nvSpPr>
        <p:spPr>
          <a:xfrm>
            <a:off x="-152400" y="228600"/>
            <a:ext cx="8991600" cy="6223242"/>
          </a:xfrm>
          <a:prstGeom prst="rect">
            <a:avLst/>
          </a:prstGeom>
        </p:spPr>
        <p:txBody>
          <a:bodyPr wrap="square">
            <a:spAutoFit/>
          </a:bodyPr>
          <a:lstStyle/>
          <a:p>
            <a:pPr marL="742950" lvl="1" indent="-285750" eaLnBrk="0" hangingPunct="0">
              <a:lnSpc>
                <a:spcPct val="80000"/>
              </a:lnSpc>
              <a:spcBef>
                <a:spcPct val="20000"/>
              </a:spcBef>
            </a:pPr>
            <a:endParaRPr lang="en-US" sz="900" dirty="0" smtClean="0">
              <a:solidFill>
                <a:srgbClr val="215968"/>
              </a:solidFill>
              <a:latin typeface="Gill Sans MT"/>
            </a:endParaRPr>
          </a:p>
          <a:p>
            <a:pPr marL="1200150" lvl="2" indent="-285750" algn="ctr" eaLnBrk="0" hangingPunct="0">
              <a:lnSpc>
                <a:spcPct val="80000"/>
              </a:lnSpc>
              <a:spcBef>
                <a:spcPct val="20000"/>
              </a:spcBef>
            </a:pPr>
            <a:endParaRPr lang="en-US" sz="2800" dirty="0" smtClean="0">
              <a:solidFill>
                <a:srgbClr val="215968"/>
              </a:solidFill>
              <a:latin typeface="Gill Sans MT"/>
            </a:endParaRPr>
          </a:p>
          <a:p>
            <a:pPr marL="1200150" lvl="2" indent="-285750" algn="ctr" eaLnBrk="0" hangingPunct="0">
              <a:lnSpc>
                <a:spcPct val="80000"/>
              </a:lnSpc>
              <a:spcBef>
                <a:spcPct val="20000"/>
              </a:spcBef>
            </a:pPr>
            <a:r>
              <a:rPr lang="en-US" sz="2400" dirty="0" smtClean="0">
                <a:solidFill>
                  <a:srgbClr val="215968"/>
                </a:solidFill>
                <a:latin typeface="Gill Sans MT"/>
              </a:rPr>
              <a:t>Of course, we all know that openings to migration are always difficult. Hence, all players must do their </a:t>
            </a:r>
            <a:r>
              <a:rPr lang="en-US" sz="2400" dirty="0" smtClean="0">
                <a:solidFill>
                  <a:srgbClr val="215968"/>
                </a:solidFill>
                <a:latin typeface="Gill Sans MT"/>
              </a:rPr>
              <a:t>part.</a:t>
            </a:r>
          </a:p>
          <a:p>
            <a:pPr marL="1200150" lvl="2" indent="-285750" algn="ctr" eaLnBrk="0" hangingPunct="0">
              <a:lnSpc>
                <a:spcPct val="80000"/>
              </a:lnSpc>
              <a:spcBef>
                <a:spcPct val="20000"/>
              </a:spcBef>
            </a:pPr>
            <a:r>
              <a:rPr lang="en-US" sz="1600" dirty="0" smtClean="0">
                <a:solidFill>
                  <a:srgbClr val="215968"/>
                </a:solidFill>
                <a:latin typeface="Gill Sans MT"/>
              </a:rPr>
              <a:t>	</a:t>
            </a:r>
          </a:p>
          <a:p>
            <a:pPr marL="571500" lvl="3" indent="-342900" eaLnBrk="0" hangingPunct="0">
              <a:lnSpc>
                <a:spcPct val="80000"/>
              </a:lnSpc>
              <a:spcBef>
                <a:spcPct val="20000"/>
              </a:spcBef>
              <a:buFont typeface="Wingdings" pitchFamily="2" charset="2"/>
              <a:buChar char="Ø"/>
            </a:pPr>
            <a:r>
              <a:rPr lang="en-US" sz="2600" dirty="0" smtClean="0">
                <a:solidFill>
                  <a:srgbClr val="006666"/>
                </a:solidFill>
                <a:latin typeface="Gill Sans MT"/>
              </a:rPr>
              <a:t>The Government Must: </a:t>
            </a:r>
          </a:p>
          <a:p>
            <a:pPr marL="571500" lvl="3" indent="-342900" eaLnBrk="0" hangingPunct="0">
              <a:lnSpc>
                <a:spcPct val="80000"/>
              </a:lnSpc>
              <a:spcBef>
                <a:spcPct val="20000"/>
              </a:spcBef>
            </a:pPr>
            <a:r>
              <a:rPr lang="en-US" sz="2000" dirty="0" smtClean="0">
                <a:latin typeface="Gill Sans MT"/>
              </a:rPr>
              <a:t>	Build legal frameworks for the entry, employment, and integration of migrants, attend carefully to security issues, including managing immigration’s “back door”,  and experiment with various types of migration in order to come up with the right mix. </a:t>
            </a:r>
          </a:p>
          <a:p>
            <a:pPr marL="571500" lvl="3" indent="-342900" eaLnBrk="0" hangingPunct="0">
              <a:lnSpc>
                <a:spcPct val="80000"/>
              </a:lnSpc>
              <a:spcBef>
                <a:spcPct val="20000"/>
              </a:spcBef>
              <a:buFont typeface="Wingdings" pitchFamily="2" charset="2"/>
              <a:buChar char="Ø"/>
            </a:pPr>
            <a:endParaRPr lang="en-US" sz="1600" dirty="0" smtClean="0">
              <a:latin typeface="Gill Sans MT"/>
            </a:endParaRPr>
          </a:p>
          <a:p>
            <a:pPr marL="571500" lvl="3" indent="-342900" eaLnBrk="0" hangingPunct="0">
              <a:lnSpc>
                <a:spcPct val="80000"/>
              </a:lnSpc>
              <a:spcBef>
                <a:spcPct val="20000"/>
              </a:spcBef>
              <a:buFont typeface="Wingdings" pitchFamily="2" charset="2"/>
              <a:buChar char="Ø"/>
            </a:pPr>
            <a:r>
              <a:rPr lang="en-US" sz="2600" dirty="0" smtClean="0">
                <a:solidFill>
                  <a:srgbClr val="006666"/>
                </a:solidFill>
                <a:latin typeface="Gill Sans MT"/>
              </a:rPr>
              <a:t>The Business Community Must:</a:t>
            </a:r>
          </a:p>
          <a:p>
            <a:pPr marL="571500" lvl="3" indent="-342900" eaLnBrk="0" hangingPunct="0">
              <a:lnSpc>
                <a:spcPct val="80000"/>
              </a:lnSpc>
              <a:spcBef>
                <a:spcPct val="20000"/>
              </a:spcBef>
            </a:pPr>
            <a:r>
              <a:rPr lang="en-US" sz="2800" dirty="0" smtClean="0">
                <a:latin typeface="Gill Sans MT"/>
              </a:rPr>
              <a:t>	</a:t>
            </a:r>
            <a:r>
              <a:rPr lang="en-US" sz="2000" dirty="0" smtClean="0">
                <a:latin typeface="Gill Sans MT"/>
              </a:rPr>
              <a:t>Step up to the plate and insist that firms should select the foreign workers they need (just as they do with all other workers) and train and help such workers advance without  discrimination… positive or negative. </a:t>
            </a:r>
          </a:p>
          <a:p>
            <a:pPr marL="571500" lvl="3" indent="-342900" eaLnBrk="0" hangingPunct="0">
              <a:lnSpc>
                <a:spcPct val="80000"/>
              </a:lnSpc>
              <a:spcBef>
                <a:spcPct val="20000"/>
              </a:spcBef>
            </a:pPr>
            <a:endParaRPr lang="en-US" dirty="0" smtClean="0">
              <a:latin typeface="Gill Sans MT"/>
            </a:endParaRPr>
          </a:p>
          <a:p>
            <a:pPr marL="571500" lvl="3" indent="-342900" eaLnBrk="0" hangingPunct="0">
              <a:lnSpc>
                <a:spcPct val="80000"/>
              </a:lnSpc>
              <a:spcBef>
                <a:spcPct val="20000"/>
              </a:spcBef>
              <a:buFont typeface="Wingdings" pitchFamily="2" charset="2"/>
              <a:buChar char="Ø"/>
            </a:pPr>
            <a:r>
              <a:rPr lang="en-US" sz="2600" dirty="0" smtClean="0">
                <a:solidFill>
                  <a:srgbClr val="006666"/>
                </a:solidFill>
                <a:latin typeface="Gill Sans MT"/>
              </a:rPr>
              <a:t>Civil Society Must: </a:t>
            </a:r>
          </a:p>
          <a:p>
            <a:pPr marL="571500" lvl="3" indent="-342900" eaLnBrk="0" hangingPunct="0">
              <a:lnSpc>
                <a:spcPct val="80000"/>
              </a:lnSpc>
              <a:spcBef>
                <a:spcPct val="20000"/>
              </a:spcBef>
            </a:pPr>
            <a:r>
              <a:rPr lang="en-US" sz="2000" dirty="0" smtClean="0">
                <a:latin typeface="Gill Sans MT"/>
              </a:rPr>
              <a:t>	Hold both government and business accountable on how they treat migrants, work with them on developing, defining and implementing integration programs, and advocate aggressively for all marginalized populations. </a:t>
            </a:r>
            <a:endParaRPr lang="en-US" sz="2800" dirty="0" smtClean="0">
              <a:latin typeface="Gill Sans MT"/>
            </a:endParaRPr>
          </a:p>
        </p:txBody>
      </p:sp>
      <p:sp>
        <p:nvSpPr>
          <p:cNvPr id="4"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r>
              <a:rPr lang="en-US" sz="3600" dirty="0" smtClean="0"/>
              <a:t> Thinking Strategically About the Future…</a:t>
            </a:r>
            <a:endParaRPr lang="en-US" sz="3600" dirty="0"/>
          </a:p>
        </p:txBody>
      </p:sp>
      <p:sp>
        <p:nvSpPr>
          <p:cNvPr id="4" name="Rectangle 3"/>
          <p:cNvSpPr/>
          <p:nvPr/>
        </p:nvSpPr>
        <p:spPr>
          <a:xfrm>
            <a:off x="0" y="1061418"/>
            <a:ext cx="8991600" cy="5383012"/>
          </a:xfrm>
          <a:prstGeom prst="rect">
            <a:avLst/>
          </a:prstGeom>
        </p:spPr>
        <p:txBody>
          <a:bodyPr wrap="square">
            <a:spAutoFit/>
          </a:bodyPr>
          <a:lstStyle/>
          <a:p>
            <a:pPr marL="228600" eaLnBrk="0" hangingPunct="0">
              <a:lnSpc>
                <a:spcPct val="80000"/>
              </a:lnSpc>
              <a:spcBef>
                <a:spcPct val="20000"/>
              </a:spcBef>
            </a:pPr>
            <a:r>
              <a:rPr lang="en-US" sz="2800" dirty="0" smtClean="0">
                <a:solidFill>
                  <a:srgbClr val="215968"/>
                </a:solidFill>
                <a:latin typeface="Gill Sans MT"/>
              </a:rPr>
              <a:t>Also requires viewing the MENA region as a partner and </a:t>
            </a:r>
            <a:r>
              <a:rPr lang="en-US" sz="2800" dirty="0" smtClean="0">
                <a:solidFill>
                  <a:srgbClr val="215968"/>
                </a:solidFill>
                <a:latin typeface="Gill Sans MT"/>
              </a:rPr>
              <a:t>resource </a:t>
            </a:r>
            <a:r>
              <a:rPr lang="en-US" sz="2800" dirty="0" smtClean="0">
                <a:solidFill>
                  <a:srgbClr val="215968"/>
                </a:solidFill>
                <a:latin typeface="Gill Sans MT"/>
              </a:rPr>
              <a:t>and suggests that Europe should…</a:t>
            </a:r>
          </a:p>
          <a:p>
            <a:pPr marL="342900" indent="-342900" eaLnBrk="0" hangingPunct="0">
              <a:lnSpc>
                <a:spcPct val="80000"/>
              </a:lnSpc>
              <a:spcBef>
                <a:spcPct val="20000"/>
              </a:spcBef>
            </a:pPr>
            <a:endParaRPr lang="en-US" sz="700" dirty="0" smtClean="0">
              <a:solidFill>
                <a:srgbClr val="215968"/>
              </a:solidFill>
              <a:latin typeface="Gill Sans MT"/>
            </a:endParaRPr>
          </a:p>
          <a:p>
            <a:pPr marL="342900" indent="-342900" eaLnBrk="0" hangingPunct="0">
              <a:lnSpc>
                <a:spcPct val="80000"/>
              </a:lnSpc>
              <a:spcBef>
                <a:spcPct val="20000"/>
              </a:spcBef>
              <a:buFont typeface="Wingdings" pitchFamily="2" charset="2"/>
              <a:buChar char="Ø"/>
            </a:pPr>
            <a:endParaRPr lang="en-US" sz="700" dirty="0" smtClean="0">
              <a:solidFill>
                <a:srgbClr val="215968"/>
              </a:solidFill>
              <a:latin typeface="Gill Sans MT"/>
            </a:endParaRPr>
          </a:p>
          <a:p>
            <a:pPr marL="342900" indent="-342900" eaLnBrk="0" hangingPunct="0">
              <a:lnSpc>
                <a:spcPct val="80000"/>
              </a:lnSpc>
              <a:spcBef>
                <a:spcPct val="20000"/>
              </a:spcBef>
              <a:buFont typeface="Wingdings" pitchFamily="2" charset="2"/>
              <a:buChar char="Ø"/>
            </a:pPr>
            <a:endParaRPr lang="en-US" sz="700" dirty="0" smtClean="0">
              <a:solidFill>
                <a:srgbClr val="215968"/>
              </a:solidFill>
              <a:latin typeface="Gill Sans MT"/>
            </a:endParaRPr>
          </a:p>
          <a:p>
            <a:pPr marL="520700" indent="-342900" eaLnBrk="0" hangingPunct="0">
              <a:lnSpc>
                <a:spcPct val="80000"/>
              </a:lnSpc>
              <a:spcBef>
                <a:spcPct val="20000"/>
              </a:spcBef>
              <a:buFont typeface="Wingdings" pitchFamily="2" charset="2"/>
              <a:buChar char="Ø"/>
            </a:pPr>
            <a:r>
              <a:rPr lang="en-US" sz="2000" dirty="0" smtClean="0">
                <a:latin typeface="Gill Sans MT"/>
              </a:rPr>
              <a:t>Invest smartly in building up the region’s human capital stocks--a strategy that  gives workers and their families opportunities for growth, builds up local economic opportunities, creates growing classes of consumers, and, for those who will migrate, enables them to do better for themselves </a:t>
            </a:r>
            <a:r>
              <a:rPr lang="en-US" sz="2000" i="1" dirty="0" smtClean="0">
                <a:latin typeface="Gill Sans MT"/>
              </a:rPr>
              <a:t>and simultaneously offer greater value to their employers and the community of which they become part. </a:t>
            </a:r>
            <a:r>
              <a:rPr lang="en-US" sz="2000" dirty="0" smtClean="0">
                <a:latin typeface="Gill Sans MT"/>
              </a:rPr>
              <a:t>Only then can today’s sorry narrative about migration in Europe be rewritten. </a:t>
            </a:r>
          </a:p>
          <a:p>
            <a:pPr marL="520700" indent="-342900" eaLnBrk="0" hangingPunct="0">
              <a:lnSpc>
                <a:spcPct val="80000"/>
              </a:lnSpc>
              <a:spcBef>
                <a:spcPct val="20000"/>
              </a:spcBef>
              <a:buFont typeface="Wingdings" pitchFamily="2" charset="2"/>
              <a:buChar char="Ø"/>
            </a:pPr>
            <a:endParaRPr lang="en-US" dirty="0" smtClean="0">
              <a:latin typeface="Gill Sans MT"/>
            </a:endParaRPr>
          </a:p>
          <a:p>
            <a:pPr marL="520700" indent="-342900" eaLnBrk="0" hangingPunct="0">
              <a:lnSpc>
                <a:spcPct val="80000"/>
              </a:lnSpc>
              <a:spcBef>
                <a:spcPct val="20000"/>
              </a:spcBef>
              <a:buFont typeface="Wingdings" pitchFamily="2" charset="2"/>
              <a:buChar char="Ø"/>
            </a:pPr>
            <a:endParaRPr lang="en-US" dirty="0" smtClean="0">
              <a:latin typeface="Gill Sans MT"/>
            </a:endParaRPr>
          </a:p>
          <a:p>
            <a:pPr marL="520700" indent="-342900" eaLnBrk="0" hangingPunct="0">
              <a:lnSpc>
                <a:spcPct val="80000"/>
              </a:lnSpc>
              <a:spcBef>
                <a:spcPct val="20000"/>
              </a:spcBef>
              <a:buFont typeface="Wingdings" pitchFamily="2" charset="2"/>
              <a:buChar char="Ø"/>
            </a:pPr>
            <a:r>
              <a:rPr lang="en-US" sz="2000" dirty="0" smtClean="0">
                <a:latin typeface="Gill Sans MT"/>
              </a:rPr>
              <a:t>Open markets and create a safe and secure investment environment under preferential tariff rules until a customs union or at least proper free trade and investment agreements are negotiated and come into force.</a:t>
            </a:r>
          </a:p>
          <a:p>
            <a:pPr marL="520700" indent="-342900" eaLnBrk="0" hangingPunct="0">
              <a:lnSpc>
                <a:spcPct val="80000"/>
              </a:lnSpc>
              <a:spcBef>
                <a:spcPct val="20000"/>
              </a:spcBef>
              <a:buFont typeface="Wingdings" pitchFamily="2" charset="2"/>
              <a:buChar char="Ø"/>
            </a:pPr>
            <a:endParaRPr lang="en-US" dirty="0" smtClean="0">
              <a:latin typeface="Gill Sans MT"/>
            </a:endParaRPr>
          </a:p>
          <a:p>
            <a:pPr marL="520700" indent="-342900" eaLnBrk="0" hangingPunct="0">
              <a:lnSpc>
                <a:spcPct val="80000"/>
              </a:lnSpc>
              <a:spcBef>
                <a:spcPct val="20000"/>
              </a:spcBef>
              <a:buFont typeface="Wingdings" pitchFamily="2" charset="2"/>
              <a:buChar char="Ø"/>
            </a:pPr>
            <a:endParaRPr lang="en-US" dirty="0" smtClean="0">
              <a:latin typeface="Gill Sans MT"/>
            </a:endParaRPr>
          </a:p>
          <a:p>
            <a:pPr marL="520700" indent="-342900" eaLnBrk="0" hangingPunct="0">
              <a:lnSpc>
                <a:spcPct val="80000"/>
              </a:lnSpc>
              <a:spcBef>
                <a:spcPct val="20000"/>
              </a:spcBef>
              <a:buFont typeface="Wingdings" pitchFamily="2" charset="2"/>
              <a:buChar char="Ø"/>
            </a:pPr>
            <a:r>
              <a:rPr lang="en-US" sz="2000" dirty="0" smtClean="0">
                <a:latin typeface="Gill Sans MT"/>
              </a:rPr>
              <a:t>Create incentives for European firms to relocate some of their production facilities to the region.</a:t>
            </a:r>
          </a:p>
          <a:p>
            <a:pPr marL="342900" indent="-342900" eaLnBrk="0" hangingPunct="0">
              <a:lnSpc>
                <a:spcPct val="80000"/>
              </a:lnSpc>
              <a:spcBef>
                <a:spcPct val="20000"/>
              </a:spcBef>
              <a:buFont typeface="Wingdings" pitchFamily="2" charset="2"/>
              <a:buChar char="Ø"/>
            </a:pPr>
            <a:endParaRPr lang="en-US" dirty="0" smtClean="0">
              <a:solidFill>
                <a:srgbClr val="215968"/>
              </a:solidFill>
              <a:latin typeface="Gill Sans MT"/>
            </a:endParaRPr>
          </a:p>
        </p:txBody>
      </p:sp>
      <p:sp>
        <p:nvSpPr>
          <p:cNvPr id="5"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Part III</a:t>
            </a:r>
            <a:endParaRPr lang="en-US" sz="4800" dirty="0"/>
          </a:p>
        </p:txBody>
      </p:sp>
      <p:sp>
        <p:nvSpPr>
          <p:cNvPr id="5" name="Rectangle 4"/>
          <p:cNvSpPr/>
          <p:nvPr/>
        </p:nvSpPr>
        <p:spPr>
          <a:xfrm>
            <a:off x="609600" y="1676400"/>
            <a:ext cx="7848600" cy="3342453"/>
          </a:xfrm>
          <a:prstGeom prst="rect">
            <a:avLst/>
          </a:prstGeom>
        </p:spPr>
        <p:txBody>
          <a:bodyPr wrap="square">
            <a:spAutoFit/>
          </a:bodyPr>
          <a:lstStyle/>
          <a:p>
            <a:pPr indent="463550" algn="ctr" eaLnBrk="1" hangingPunct="1">
              <a:lnSpc>
                <a:spcPct val="80000"/>
              </a:lnSpc>
              <a:defRPr/>
            </a:pPr>
            <a:r>
              <a:rPr lang="en-US" altLang="ja-JP" sz="4400" dirty="0" smtClean="0">
                <a:solidFill>
                  <a:srgbClr val="006666"/>
                </a:solidFill>
                <a:effectLst>
                  <a:outerShdw blurRad="38100" dist="38100" dir="2700000" algn="tl">
                    <a:srgbClr val="000000">
                      <a:alpha val="43137"/>
                    </a:srgbClr>
                  </a:outerShdw>
                </a:effectLst>
                <a:latin typeface="+mn-lt"/>
                <a:ea typeface="ＭＳ Ｐゴシック" pitchFamily="34" charset="-128"/>
              </a:rPr>
              <a:t>But if </a:t>
            </a:r>
            <a:r>
              <a:rPr lang="en-US" altLang="ja-JP" sz="4400" dirty="0" smtClean="0">
                <a:solidFill>
                  <a:srgbClr val="006666"/>
                </a:solidFill>
                <a:effectLst>
                  <a:outerShdw blurRad="38100" dist="38100" dir="2700000" algn="tl">
                    <a:srgbClr val="000000">
                      <a:alpha val="43137"/>
                    </a:srgbClr>
                  </a:outerShdw>
                </a:effectLst>
                <a:latin typeface="+mn-lt"/>
                <a:ea typeface="ＭＳ Ｐゴシック" pitchFamily="34" charset="-128"/>
              </a:rPr>
              <a:t>much </a:t>
            </a:r>
            <a:r>
              <a:rPr lang="en-US" altLang="ja-JP" sz="4400" dirty="0" smtClean="0">
                <a:solidFill>
                  <a:srgbClr val="006666"/>
                </a:solidFill>
                <a:effectLst>
                  <a:outerShdw blurRad="38100" dist="38100" dir="2700000" algn="tl">
                    <a:srgbClr val="000000">
                      <a:alpha val="43137"/>
                    </a:srgbClr>
                  </a:outerShdw>
                </a:effectLst>
                <a:latin typeface="+mn-lt"/>
                <a:ea typeface="ＭＳ Ｐゴシック" pitchFamily="34" charset="-128"/>
              </a:rPr>
              <a:t>migration to high income countries in the future is likely to be selective or highly selective, how might competition for the best and brightest sort itself out?</a:t>
            </a:r>
            <a:endParaRPr lang="en-US" altLang="ja-JP" sz="4400" dirty="0">
              <a:solidFill>
                <a:srgbClr val="006666"/>
              </a:solidFill>
              <a:effectLst>
                <a:outerShdw blurRad="38100" dist="38100" dir="2700000" algn="tl">
                  <a:srgbClr val="000000">
                    <a:alpha val="43137"/>
                  </a:srgbClr>
                </a:outerShdw>
              </a:effectLst>
              <a:latin typeface="+mn-lt"/>
              <a:ea typeface="ＭＳ Ｐゴシック" pitchFamily="34" charset="-128"/>
            </a:endParaRPr>
          </a:p>
        </p:txBody>
      </p:sp>
      <p:sp>
        <p:nvSpPr>
          <p:cNvPr id="6" name="Footer Placeholder 2"/>
          <p:cNvSpPr>
            <a:spLocks noGrp="1"/>
          </p:cNvSpPr>
          <p:nvPr>
            <p:ph type="ftr" sz="quarter" idx="10"/>
          </p:nvPr>
        </p:nvSpPr>
        <p:spPr>
          <a:xfrm>
            <a:off x="3124200" y="6553200"/>
            <a:ext cx="2895600" cy="365125"/>
          </a:xfr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dirty="0" smtClean="0"/>
              <a:t>OUTLINE</a:t>
            </a:r>
            <a:endParaRPr lang="en-US" dirty="0"/>
          </a:p>
        </p:txBody>
      </p:sp>
      <p:sp>
        <p:nvSpPr>
          <p:cNvPr id="3" name="Footer Placeholder 2"/>
          <p:cNvSpPr>
            <a:spLocks noGrp="1"/>
          </p:cNvSpPr>
          <p:nvPr>
            <p:ph type="ftr" sz="quarter" idx="10"/>
          </p:nvPr>
        </p:nvSpPr>
        <p:spPr/>
        <p:txBody>
          <a:bodyPr/>
          <a:lstStyle/>
          <a:p>
            <a:pPr>
              <a:defRPr/>
            </a:pPr>
            <a:r>
              <a:rPr lang="en-US" dirty="0" smtClean="0"/>
              <a:t>© 2012 Migration Policy Institute</a:t>
            </a:r>
            <a:endParaRPr lang="en-US" dirty="0"/>
          </a:p>
        </p:txBody>
      </p:sp>
      <p:sp>
        <p:nvSpPr>
          <p:cNvPr id="6" name="Title 6"/>
          <p:cNvSpPr txBox="1">
            <a:spLocks/>
          </p:cNvSpPr>
          <p:nvPr/>
        </p:nvSpPr>
        <p:spPr>
          <a:xfrm>
            <a:off x="0" y="1219200"/>
            <a:ext cx="8991600" cy="5181600"/>
          </a:xfrm>
          <a:prstGeom prst="rect">
            <a:avLst/>
          </a:prstGeom>
        </p:spPr>
        <p:txBody>
          <a:bodyPr vert="horz" lIns="91440" tIns="45720" rIns="91440" bIns="45720" rtlCol="0" anchor="ctr">
            <a:noAutofit/>
          </a:bodyPr>
          <a:lstStyle/>
          <a:p>
            <a:pPr marL="801688" lvl="0" indent="-338138">
              <a:lnSpc>
                <a:spcPct val="80000"/>
              </a:lnSpc>
              <a:spcBef>
                <a:spcPct val="20000"/>
              </a:spcBef>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143000" lvl="0" indent="-679450">
              <a:lnSpc>
                <a:spcPct val="80000"/>
              </a:lnSpc>
              <a:spcBef>
                <a:spcPct val="20000"/>
              </a:spcBef>
              <a:buFont typeface="Wingdings" pitchFamily="2" charset="2"/>
              <a:buChar char="Ø"/>
              <a:defRPr/>
            </a:pPr>
            <a:r>
              <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rPr>
              <a:t>Part I:  Key Observations</a:t>
            </a:r>
          </a:p>
          <a:p>
            <a:pPr marL="1143000" lvl="0" indent="-679450">
              <a:lnSpc>
                <a:spcPct val="80000"/>
              </a:lnSpc>
              <a:spcBef>
                <a:spcPct val="20000"/>
              </a:spcBef>
              <a:buFont typeface="Wingdings" pitchFamily="2" charset="2"/>
              <a:buChar char="Ø"/>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143000" lvl="0" indent="-679450">
              <a:lnSpc>
                <a:spcPct val="80000"/>
              </a:lnSpc>
              <a:spcBef>
                <a:spcPct val="20000"/>
              </a:spcBef>
              <a:buFont typeface="Wingdings" pitchFamily="2" charset="2"/>
              <a:buChar char="Ø"/>
              <a:defRPr/>
            </a:pPr>
            <a:r>
              <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rPr>
              <a:t>Part II:  The Demographic Landscape</a:t>
            </a:r>
          </a:p>
          <a:p>
            <a:pPr marL="1143000" lvl="0" indent="-679450">
              <a:lnSpc>
                <a:spcPct val="80000"/>
              </a:lnSpc>
              <a:spcBef>
                <a:spcPct val="20000"/>
              </a:spcBef>
              <a:buFont typeface="Wingdings" pitchFamily="2" charset="2"/>
              <a:buChar char="Ø"/>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143000" lvl="0" indent="-679450">
              <a:lnSpc>
                <a:spcPct val="80000"/>
              </a:lnSpc>
              <a:spcBef>
                <a:spcPct val="20000"/>
              </a:spcBef>
              <a:buFont typeface="Wingdings" pitchFamily="2" charset="2"/>
              <a:buChar char="Ø"/>
              <a:defRPr/>
            </a:pPr>
            <a:r>
              <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rPr>
              <a:t>Part III:  Competing for the Best and the Brightest</a:t>
            </a:r>
          </a:p>
          <a:p>
            <a:pPr marL="1143000" lvl="0" indent="-679450">
              <a:lnSpc>
                <a:spcPct val="80000"/>
              </a:lnSpc>
              <a:spcBef>
                <a:spcPct val="20000"/>
              </a:spcBef>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143000" indent="-679450">
              <a:lnSpc>
                <a:spcPct val="80000"/>
              </a:lnSpc>
              <a:spcBef>
                <a:spcPct val="20000"/>
              </a:spcBef>
              <a:buFont typeface="Wingdings" pitchFamily="2" charset="2"/>
              <a:buChar char="Ø"/>
              <a:defRPr/>
            </a:pPr>
            <a:r>
              <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rPr>
              <a:t>Part IV:  Anxiety About and Three Immigration Governance Challenges</a:t>
            </a:r>
            <a:endParaRPr lang="en-US" altLang="ja-JP" sz="20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657350" lvl="1" indent="-514350">
              <a:lnSpc>
                <a:spcPct val="80000"/>
              </a:lnSpc>
              <a:spcBef>
                <a:spcPct val="20000"/>
              </a:spcBef>
              <a:buFont typeface="Wingdings" pitchFamily="2" charset="2"/>
              <a:buChar char="Ø"/>
              <a:defRPr/>
            </a:pPr>
            <a:r>
              <a:rPr lang="en-US" altLang="ja-JP" dirty="0" smtClean="0">
                <a:solidFill>
                  <a:srgbClr val="006666"/>
                </a:solidFill>
                <a:latin typeface="Gill Sans MT"/>
                <a:ea typeface="ＭＳ Ｐゴシック" pitchFamily="34" charset="-128"/>
              </a:rPr>
              <a:t>Immigrant Integration</a:t>
            </a:r>
          </a:p>
          <a:p>
            <a:pPr marL="1657350" lvl="1" indent="-514350">
              <a:lnSpc>
                <a:spcPct val="80000"/>
              </a:lnSpc>
              <a:spcBef>
                <a:spcPct val="20000"/>
              </a:spcBef>
              <a:buFont typeface="Wingdings" pitchFamily="2" charset="2"/>
              <a:buChar char="Ø"/>
              <a:defRPr/>
            </a:pPr>
            <a:r>
              <a:rPr lang="en-US" altLang="ja-JP" dirty="0" smtClean="0">
                <a:solidFill>
                  <a:srgbClr val="006666"/>
                </a:solidFill>
                <a:latin typeface="Gill Sans MT"/>
                <a:ea typeface="ＭＳ Ｐゴシック" pitchFamily="34" charset="-128"/>
              </a:rPr>
              <a:t>Being Mindful of the Interests of Countries of Origin</a:t>
            </a:r>
          </a:p>
          <a:p>
            <a:pPr marL="1657350" lvl="1" indent="-514350">
              <a:lnSpc>
                <a:spcPct val="80000"/>
              </a:lnSpc>
              <a:spcBef>
                <a:spcPct val="20000"/>
              </a:spcBef>
              <a:buFont typeface="Wingdings" pitchFamily="2" charset="2"/>
              <a:buChar char="Ø"/>
              <a:defRPr/>
            </a:pPr>
            <a:r>
              <a:rPr lang="en-US" altLang="ja-JP" dirty="0" smtClean="0">
                <a:solidFill>
                  <a:srgbClr val="006666"/>
                </a:solidFill>
                <a:latin typeface="Gill Sans MT"/>
                <a:ea typeface="ＭＳ Ｐゴシック" pitchFamily="34" charset="-128"/>
              </a:rPr>
              <a:t>Controlling Illegal Immigration &amp; Resisting the Irresponsible Growth of Migration</a:t>
            </a:r>
          </a:p>
          <a:p>
            <a:pPr marL="1143000" lvl="1" indent="-679450">
              <a:lnSpc>
                <a:spcPct val="80000"/>
              </a:lnSpc>
              <a:spcBef>
                <a:spcPct val="20000"/>
              </a:spcBef>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1143000" indent="-679450">
              <a:lnSpc>
                <a:spcPct val="80000"/>
              </a:lnSpc>
              <a:spcBef>
                <a:spcPct val="20000"/>
              </a:spcBef>
              <a:buFont typeface="Wingdings" pitchFamily="2" charset="2"/>
              <a:buChar char="Ø"/>
              <a:defRPr/>
            </a:pPr>
            <a:r>
              <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rPr>
              <a:t>Part VI: Conclusions</a:t>
            </a:r>
          </a:p>
          <a:p>
            <a:pPr marL="801688" indent="-338138">
              <a:lnSpc>
                <a:spcPct val="80000"/>
              </a:lnSpc>
              <a:spcBef>
                <a:spcPct val="20000"/>
              </a:spcBef>
              <a:buFont typeface="Wingdings" pitchFamily="2" charset="2"/>
              <a:buChar char="Ø"/>
              <a:defRPr/>
            </a:pPr>
            <a:endParaRPr lang="en-US" altLang="ja-JP" sz="2400" b="1"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a:p>
            <a:pPr marL="801688" lvl="0" indent="-338138">
              <a:lnSpc>
                <a:spcPct val="80000"/>
              </a:lnSpc>
              <a:spcBef>
                <a:spcPct val="20000"/>
              </a:spcBef>
              <a:buFont typeface="Wingdings" pitchFamily="2" charset="2"/>
              <a:buChar char="Ø"/>
              <a:defRPr/>
            </a:pPr>
            <a:endParaRPr lang="en-US" altLang="ja-JP" sz="2400" dirty="0" smtClean="0">
              <a:solidFill>
                <a:srgbClr val="006666"/>
              </a:solidFill>
              <a:effectLst>
                <a:outerShdw blurRad="38100" dist="38100" dir="2700000" algn="tl">
                  <a:srgbClr val="000000">
                    <a:alpha val="43137"/>
                  </a:srgbClr>
                </a:outerShdw>
              </a:effectLst>
              <a:latin typeface="Gill Sans MT"/>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Competing for the Best and the Brightest</a:t>
            </a:r>
            <a:br>
              <a:rPr lang="en-US" sz="3600" dirty="0" smtClean="0"/>
            </a:br>
            <a:endParaRPr lang="en-US" sz="3600" dirty="0"/>
          </a:p>
        </p:txBody>
      </p:sp>
      <p:sp>
        <p:nvSpPr>
          <p:cNvPr id="4" name="Rectangle 3"/>
          <p:cNvSpPr/>
          <p:nvPr/>
        </p:nvSpPr>
        <p:spPr>
          <a:xfrm>
            <a:off x="457200" y="990600"/>
            <a:ext cx="7924800" cy="5459956"/>
          </a:xfrm>
          <a:prstGeom prst="rect">
            <a:avLst/>
          </a:prstGeom>
        </p:spPr>
        <p:txBody>
          <a:bodyPr wrap="square">
            <a:spAutoFit/>
          </a:bodyPr>
          <a:lstStyle/>
          <a:p>
            <a:pPr marL="342900" indent="-342900" algn="ctr">
              <a:lnSpc>
                <a:spcPct val="80000"/>
              </a:lnSpc>
              <a:defRPr/>
            </a:pPr>
            <a:r>
              <a:rPr lang="en-US" altLang="ja-JP" sz="2400" u="sng" dirty="0" smtClean="0">
                <a:latin typeface="+mn-lt"/>
                <a:ea typeface="ＭＳ Ｐゴシック" pitchFamily="34" charset="-128"/>
              </a:rPr>
              <a:t>Assumptions</a:t>
            </a:r>
          </a:p>
          <a:p>
            <a:pPr marL="342900" indent="-342900" algn="ctr">
              <a:lnSpc>
                <a:spcPct val="80000"/>
              </a:lnSpc>
              <a:defRPr/>
            </a:pPr>
            <a:endParaRPr lang="en-US" altLang="ja-JP" sz="2800" u="sng" dirty="0" smtClean="0">
              <a:latin typeface="+mn-lt"/>
              <a:ea typeface="ＭＳ Ｐゴシック" pitchFamily="34" charset="-128"/>
            </a:endParaRPr>
          </a:p>
          <a:p>
            <a:pPr marL="457200" indent="-457200">
              <a:lnSpc>
                <a:spcPct val="80000"/>
              </a:lnSpc>
              <a:buFont typeface="Wingdings" pitchFamily="2" charset="2"/>
              <a:buChar char="Ø"/>
              <a:defRPr/>
            </a:pPr>
            <a:r>
              <a:rPr lang="en-US" altLang="ja-JP" sz="2400" dirty="0" smtClean="0">
                <a:latin typeface="+mn-lt"/>
              </a:rPr>
              <a:t>The immigrant pipeline will remain robust for the next two decades, but not necessarily the </a:t>
            </a:r>
            <a:r>
              <a:rPr lang="en-US" altLang="ja-JP" sz="2400" b="1" dirty="0" smtClean="0">
                <a:latin typeface="+mn-lt"/>
              </a:rPr>
              <a:t>supply of skilled migrants</a:t>
            </a:r>
            <a:r>
              <a:rPr lang="en-US" altLang="ja-JP" sz="2400" dirty="0" smtClean="0">
                <a:latin typeface="+mn-lt"/>
              </a:rPr>
              <a:t>. </a:t>
            </a:r>
          </a:p>
          <a:p>
            <a:pPr marL="457200" indent="-457200">
              <a:lnSpc>
                <a:spcPct val="80000"/>
              </a:lnSpc>
              <a:buFont typeface="Wingdings" pitchFamily="2" charset="2"/>
              <a:buChar char="Ø"/>
              <a:defRPr/>
            </a:pPr>
            <a:endParaRPr lang="en-US" altLang="ja-JP" sz="2400" dirty="0" smtClean="0">
              <a:latin typeface="+mn-lt"/>
            </a:endParaRPr>
          </a:p>
          <a:p>
            <a:pPr lvl="1" indent="-457200">
              <a:lnSpc>
                <a:spcPct val="80000"/>
              </a:lnSpc>
              <a:buFont typeface="Wingdings" pitchFamily="2" charset="2"/>
              <a:buChar char="Ø"/>
              <a:defRPr/>
            </a:pPr>
            <a:r>
              <a:rPr lang="en-US" altLang="ja-JP" sz="2400" dirty="0" smtClean="0">
                <a:latin typeface="+mn-lt"/>
              </a:rPr>
              <a:t>But well before then, the </a:t>
            </a:r>
            <a:r>
              <a:rPr lang="en-US" altLang="ja-JP" sz="2400" dirty="0" smtClean="0">
                <a:latin typeface="+mn-lt"/>
              </a:rPr>
              <a:t>BRICs </a:t>
            </a:r>
            <a:r>
              <a:rPr lang="en-US" altLang="ja-JP" sz="2400" b="1" dirty="0" smtClean="0">
                <a:latin typeface="+mn-lt"/>
              </a:rPr>
              <a:t>plus</a:t>
            </a:r>
            <a:r>
              <a:rPr lang="en-US" altLang="ja-JP" sz="2400" dirty="0" smtClean="0">
                <a:latin typeface="+mn-lt"/>
              </a:rPr>
              <a:t> </a:t>
            </a:r>
            <a:r>
              <a:rPr lang="en-US" altLang="ja-JP" sz="2400" dirty="0" smtClean="0">
                <a:latin typeface="+mn-lt"/>
              </a:rPr>
              <a:t>will all be fishing in the same talent pool as high income countries do now-- and so will other fast growing countries. </a:t>
            </a:r>
          </a:p>
          <a:p>
            <a:pPr marL="457200" indent="-457200">
              <a:lnSpc>
                <a:spcPct val="80000"/>
              </a:lnSpc>
              <a:buFont typeface="Wingdings" pitchFamily="2" charset="2"/>
              <a:buChar char="Ø"/>
              <a:defRPr/>
            </a:pPr>
            <a:endParaRPr lang="en-US" altLang="ja-JP" sz="2400" dirty="0" smtClean="0">
              <a:latin typeface="+mn-lt"/>
            </a:endParaRPr>
          </a:p>
          <a:p>
            <a:pPr marL="457200" indent="-457200">
              <a:lnSpc>
                <a:spcPct val="80000"/>
              </a:lnSpc>
              <a:buFont typeface="Wingdings" pitchFamily="2" charset="2"/>
              <a:buChar char="Ø"/>
              <a:defRPr/>
            </a:pPr>
            <a:r>
              <a:rPr lang="en-US" altLang="ja-JP" sz="2400" dirty="0" smtClean="0">
                <a:latin typeface="+mn-lt"/>
              </a:rPr>
              <a:t>So the question for high income countries is: </a:t>
            </a:r>
          </a:p>
          <a:p>
            <a:pPr marL="457200" indent="-457200">
              <a:lnSpc>
                <a:spcPct val="80000"/>
              </a:lnSpc>
              <a:buFont typeface="Wingdings" pitchFamily="2" charset="2"/>
              <a:buChar char="Ø"/>
              <a:defRPr/>
            </a:pPr>
            <a:endParaRPr lang="en-US" altLang="ja-JP" sz="2400" dirty="0" smtClean="0">
              <a:latin typeface="+mn-lt"/>
            </a:endParaRPr>
          </a:p>
          <a:p>
            <a:pPr marL="285750" indent="-285750">
              <a:lnSpc>
                <a:spcPct val="80000"/>
              </a:lnSpc>
              <a:buFont typeface="Wingdings" pitchFamily="2" charset="2"/>
              <a:buChar char="Ø"/>
              <a:defRPr/>
            </a:pPr>
            <a:endParaRPr lang="en-US" altLang="ja-JP" sz="2000" dirty="0" smtClean="0">
              <a:latin typeface="+mn-lt"/>
            </a:endParaRPr>
          </a:p>
          <a:p>
            <a:pPr marL="285750" indent="-285750" algn="ctr">
              <a:lnSpc>
                <a:spcPct val="80000"/>
              </a:lnSpc>
              <a:defRPr/>
            </a:pPr>
            <a:r>
              <a:rPr lang="en-US" sz="2800" dirty="0" smtClean="0">
                <a:solidFill>
                  <a:srgbClr val="006666"/>
                </a:solidFill>
                <a:effectLst>
                  <a:outerShdw blurRad="38100" dist="38100" dir="2700000" algn="tl">
                    <a:srgbClr val="000000">
                      <a:alpha val="43137"/>
                    </a:srgbClr>
                  </a:outerShdw>
                </a:effectLst>
                <a:latin typeface="+mn-lt"/>
              </a:rPr>
              <a:t>“How do we attract and keep the best immigrants”?</a:t>
            </a:r>
          </a:p>
          <a:p>
            <a:pPr marL="285750" indent="-285750" algn="ctr">
              <a:lnSpc>
                <a:spcPct val="80000"/>
              </a:lnSpc>
              <a:defRPr/>
            </a:pPr>
            <a:endParaRPr lang="en-US" sz="2400" dirty="0" smtClean="0">
              <a:latin typeface="+mn-lt"/>
            </a:endParaRPr>
          </a:p>
          <a:p>
            <a:pPr marL="285750" indent="-285750" algn="ctr">
              <a:lnSpc>
                <a:spcPct val="80000"/>
              </a:lnSpc>
              <a:defRPr/>
            </a:pPr>
            <a:r>
              <a:rPr lang="en-US" sz="2400" dirty="0" smtClean="0">
                <a:latin typeface="+mn-lt"/>
              </a:rPr>
              <a:t>Or to put it more provocatively,…</a:t>
            </a:r>
          </a:p>
          <a:p>
            <a:pPr marL="285750" indent="-285750">
              <a:lnSpc>
                <a:spcPct val="80000"/>
              </a:lnSpc>
              <a:defRPr/>
            </a:pPr>
            <a:r>
              <a:rPr lang="en-US" altLang="ja-JP" sz="2400" dirty="0" smtClean="0">
                <a:latin typeface="+mn-lt"/>
              </a:rPr>
              <a:t/>
            </a:r>
            <a:br>
              <a:rPr lang="en-US" altLang="ja-JP" sz="2400" dirty="0" smtClean="0">
                <a:latin typeface="+mn-lt"/>
              </a:rPr>
            </a:br>
            <a:endParaRPr lang="en-US" altLang="ja-JP" sz="2400" dirty="0" smtClean="0">
              <a:latin typeface="+mn-lt"/>
            </a:endParaRPr>
          </a:p>
        </p:txBody>
      </p:sp>
      <p:sp>
        <p:nvSpPr>
          <p:cNvPr id="5"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533400" y="2438400"/>
            <a:ext cx="8305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80000"/>
              </a:lnSpc>
              <a:spcBef>
                <a:spcPct val="20000"/>
              </a:spcBef>
              <a:spcAft>
                <a:spcPct val="0"/>
              </a:spcAft>
              <a:buClr>
                <a:srgbClr val="984807"/>
              </a:buClr>
              <a:buSzTx/>
              <a:buFont typeface="Wingdings" pitchFamily="2" charset="2"/>
              <a:buChar char="Ø"/>
              <a:tabLst>
                <a:tab pos="600075" algn="r"/>
              </a:tabLst>
              <a:defRPr/>
            </a:pPr>
            <a:endParaRPr kumimoji="0" lang="en-US" sz="2400" b="0" i="0" u="none" strike="noStrike" kern="1200" cap="none" spc="0" normalizeH="0" baseline="0" noProof="0" dirty="0" smtClean="0">
              <a:ln>
                <a:noFill/>
              </a:ln>
              <a:solidFill>
                <a:srgbClr val="215968"/>
              </a:solidFill>
              <a:effectLst/>
              <a:uLnTx/>
              <a:uFillTx/>
              <a:latin typeface="+mn-lt"/>
              <a:ea typeface="+mn-ea"/>
              <a:cs typeface="+mn-cs"/>
            </a:endParaRPr>
          </a:p>
        </p:txBody>
      </p:sp>
      <p:sp>
        <p:nvSpPr>
          <p:cNvPr id="9" name="Title 1"/>
          <p:cNvSpPr txBox="1">
            <a:spLocks/>
          </p:cNvSpPr>
          <p:nvPr/>
        </p:nvSpPr>
        <p:spPr>
          <a:xfrm>
            <a:off x="914400" y="685800"/>
            <a:ext cx="7620000" cy="1371600"/>
          </a:xfrm>
          <a:prstGeom prst="rect">
            <a:avLst/>
          </a:prstGeom>
        </p:spPr>
        <p:txBody>
          <a:bodyPr vert="horz" wrap="square" lIns="91440" tIns="45720" rIns="91440" bIns="45720" numCol="1" rtlCol="0" anchor="ctr" anchorCtr="0" compatLnSpc="1">
            <a:prstTxWarp prst="textNoShape">
              <a:avLst/>
            </a:prstTxWarp>
            <a:normAutofit fontScale="7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000000">
                    <a:alpha val="43137"/>
                  </a:srgbClr>
                </a:outerShdw>
              </a:effectLst>
              <a:uLnTx/>
              <a:uFillTx/>
              <a:latin typeface="Gill Sans MT"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Gill Sans MT" pitchFamily="34" charset="0"/>
                <a:ea typeface="+mj-ea"/>
                <a:cs typeface="+mj-cs"/>
              </a:rPr>
              <a:t/>
            </a:r>
            <a:br>
              <a:rPr kumimoji="0" lang="en-US" sz="3600" b="0" i="0" u="none" strike="noStrike" kern="120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Gill Sans MT" pitchFamily="34" charset="0"/>
                <a:ea typeface="+mj-ea"/>
                <a:cs typeface="+mj-cs"/>
              </a:rPr>
            </a:br>
            <a:r>
              <a:rPr kumimoji="0" lang="en-US" sz="2900" b="0" i="0" u="none" strike="noStrike" kern="1200" cap="none" spc="0" normalizeH="0" baseline="0" noProof="0" dirty="0" smtClean="0">
                <a:ln>
                  <a:noFill/>
                </a:ln>
                <a:effectLst>
                  <a:outerShdw blurRad="38100" dist="38100" dir="2700000" algn="tl">
                    <a:srgbClr val="C0C0C0"/>
                  </a:outerShdw>
                </a:effectLst>
                <a:uLnTx/>
                <a:uFillTx/>
                <a:latin typeface="Gill Sans MT" pitchFamily="34" charset="0"/>
                <a:ea typeface="+mj-ea"/>
                <a:cs typeface="+mj-cs"/>
              </a:rPr>
              <a:t/>
            </a:r>
            <a:br>
              <a:rPr kumimoji="0" lang="en-US" sz="2900" b="0" i="0" u="none" strike="noStrike" kern="1200" cap="none" spc="0" normalizeH="0" baseline="0" noProof="0" dirty="0" smtClean="0">
                <a:ln>
                  <a:noFill/>
                </a:ln>
                <a:effectLst>
                  <a:outerShdw blurRad="38100" dist="38100" dir="2700000" algn="tl">
                    <a:srgbClr val="C0C0C0"/>
                  </a:outerShdw>
                </a:effectLst>
                <a:uLnTx/>
                <a:uFillTx/>
                <a:latin typeface="Gill Sans MT" pitchFamily="34" charset="0"/>
                <a:ea typeface="+mj-ea"/>
                <a:cs typeface="+mj-cs"/>
              </a:rPr>
            </a:br>
            <a:r>
              <a:rPr kumimoji="0" lang="en-US" sz="9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C0C0C0"/>
                  </a:outerShdw>
                </a:effectLst>
                <a:uLnTx/>
                <a:uFillTx/>
                <a:latin typeface="Gill Sans MT" pitchFamily="34" charset="0"/>
                <a:ea typeface="+mj-ea"/>
                <a:cs typeface="+mj-cs"/>
              </a:rPr>
              <a:t> </a:t>
            </a:r>
            <a:r>
              <a:rPr kumimoji="0" lang="en-US" sz="29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C0C0C0"/>
                  </a:outerShdw>
                </a:effectLst>
                <a:uLnTx/>
                <a:uFillTx/>
                <a:latin typeface="Gill Sans MT" pitchFamily="34" charset="0"/>
                <a:ea typeface="+mj-ea"/>
                <a:cs typeface="+mj-cs"/>
              </a:rPr>
              <a:t/>
            </a:r>
            <a:br>
              <a:rPr kumimoji="0" lang="en-US" sz="29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C0C0C0"/>
                  </a:outerShdw>
                </a:effectLst>
                <a:uLnTx/>
                <a:uFillTx/>
                <a:latin typeface="Gill Sans MT" pitchFamily="34" charset="0"/>
                <a:ea typeface="+mj-ea"/>
                <a:cs typeface="+mj-cs"/>
              </a:rPr>
            </a:br>
            <a:endParaRPr kumimoji="0" lang="en-US" sz="29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C0C0C0"/>
                </a:outerShdw>
              </a:effectLst>
              <a:uLnTx/>
              <a:uFillTx/>
              <a:latin typeface="Gill Sans MT" pitchFamily="34" charset="0"/>
              <a:ea typeface="+mj-ea"/>
              <a:cs typeface="+mj-cs"/>
            </a:endParaRPr>
          </a:p>
        </p:txBody>
      </p:sp>
      <p:sp>
        <p:nvSpPr>
          <p:cNvPr id="12" name="Footer Placeholder 4"/>
          <p:cNvSpPr txBox="1">
            <a:spLocks noGrp="1"/>
          </p:cNvSpPr>
          <p:nvPr/>
        </p:nvSpPr>
        <p:spPr>
          <a:xfrm>
            <a:off x="3124200" y="6492875"/>
            <a:ext cx="2895600" cy="365125"/>
          </a:xfrm>
          <a:prstGeom prst="rect">
            <a:avLst/>
          </a:prstGeom>
          <a:noFill/>
        </p:spPr>
        <p:txBody>
          <a:bodyPr anchor="ctr"/>
          <a:lstStyle/>
          <a:p>
            <a:pPr algn="ctr" fontAlgn="auto">
              <a:spcBef>
                <a:spcPts val="0"/>
              </a:spcBef>
              <a:spcAft>
                <a:spcPts val="0"/>
              </a:spcAft>
              <a:defRPr/>
            </a:pPr>
            <a:r>
              <a:rPr lang="en-US" sz="1200" dirty="0">
                <a:solidFill>
                  <a:schemeClr val="bg1">
                    <a:lumMod val="50000"/>
                  </a:schemeClr>
                </a:solidFill>
                <a:latin typeface="+mn-lt"/>
              </a:rPr>
              <a:t>© </a:t>
            </a:r>
            <a:r>
              <a:rPr lang="en-US" sz="1200" dirty="0" smtClean="0">
                <a:solidFill>
                  <a:schemeClr val="bg1">
                    <a:lumMod val="50000"/>
                  </a:schemeClr>
                </a:solidFill>
                <a:latin typeface="+mn-lt"/>
              </a:rPr>
              <a:t>2012 </a:t>
            </a:r>
            <a:r>
              <a:rPr lang="en-US" sz="1200" dirty="0">
                <a:solidFill>
                  <a:schemeClr val="bg1">
                    <a:lumMod val="50000"/>
                  </a:schemeClr>
                </a:solidFill>
                <a:latin typeface="+mn-lt"/>
              </a:rPr>
              <a:t>Migration Policy Institute</a:t>
            </a:r>
          </a:p>
        </p:txBody>
      </p:sp>
      <p:sp>
        <p:nvSpPr>
          <p:cNvPr id="10" name="Title 1"/>
          <p:cNvSpPr>
            <a:spLocks noGrp="1"/>
          </p:cNvSpPr>
          <p:nvPr>
            <p:ph type="title"/>
          </p:nvPr>
        </p:nvSpPr>
        <p:spPr>
          <a:xfrm>
            <a:off x="457200" y="2286000"/>
            <a:ext cx="8229600" cy="1143000"/>
          </a:xfrm>
        </p:spPr>
        <p:txBody>
          <a:bodyPr>
            <a:normAutofit/>
          </a:bodyPr>
          <a:lstStyle/>
          <a:p>
            <a:r>
              <a:rPr lang="en-US" sz="3600" dirty="0" smtClean="0">
                <a:solidFill>
                  <a:srgbClr val="006666"/>
                </a:solidFill>
              </a:rPr>
              <a:t>How will </a:t>
            </a:r>
            <a:r>
              <a:rPr lang="en-US" sz="3600" b="1" dirty="0" smtClean="0">
                <a:solidFill>
                  <a:srgbClr val="006666"/>
                </a:solidFill>
              </a:rPr>
              <a:t>they</a:t>
            </a:r>
            <a:r>
              <a:rPr lang="en-US" sz="3600" dirty="0" smtClean="0">
                <a:solidFill>
                  <a:srgbClr val="006666"/>
                </a:solidFill>
              </a:rPr>
              <a:t> choose </a:t>
            </a:r>
            <a:r>
              <a:rPr lang="en-US" sz="3600" b="1" dirty="0" smtClean="0">
                <a:solidFill>
                  <a:srgbClr val="006666"/>
                </a:solidFill>
              </a:rPr>
              <a:t>us</a:t>
            </a:r>
            <a:r>
              <a:rPr lang="en-US" sz="3600" dirty="0" smtClean="0">
                <a:solidFill>
                  <a:srgbClr val="006666"/>
                </a:solidFill>
              </a:rPr>
              <a:t>?</a:t>
            </a:r>
            <a:endParaRPr lang="en-US" sz="3600" i="1" dirty="0">
              <a:solidFill>
                <a:srgbClr val="006666"/>
              </a:solidFill>
            </a:endParaRPr>
          </a:p>
        </p:txBody>
      </p:sp>
      <p:sp>
        <p:nvSpPr>
          <p:cNvPr id="14" name="Title 1"/>
          <p:cNvSpPr txBox="1">
            <a:spLocks/>
          </p:cNvSpPr>
          <p:nvPr/>
        </p:nvSpPr>
        <p:spPr>
          <a:xfrm>
            <a:off x="304800" y="-228600"/>
            <a:ext cx="8839200" cy="1219200"/>
          </a:xfrm>
          <a:prstGeom prst="rect">
            <a:avLst/>
          </a:prstGeom>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accent5">
                    <a:lumMod val="20000"/>
                    <a:lumOff val="80000"/>
                  </a:schemeClr>
                </a:solidFill>
                <a:effectLst>
                  <a:outerShdw blurRad="38100" dist="38100" dir="2700000" algn="tl">
                    <a:srgbClr val="000000">
                      <a:alpha val="43137"/>
                    </a:srgbClr>
                  </a:outerShdw>
                </a:effectLst>
                <a:uLnTx/>
                <a:uFillTx/>
                <a:latin typeface="Gill Sans MT" pitchFamily="34" charset="0"/>
                <a:ea typeface="+mj-ea"/>
                <a:cs typeface="+mj-cs"/>
              </a:rPr>
              <a:t>Competing for the best and the brightest</a:t>
            </a:r>
            <a:endParaRPr kumimoji="0" lang="en-US" sz="3600" b="0" i="1"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Gill Sans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2095500" y="3086100"/>
            <a:ext cx="381000" cy="8286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7096126" y="3086100"/>
            <a:ext cx="333374"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5086350" y="3086100"/>
            <a:ext cx="19050" cy="904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Footer Placeholder 3"/>
          <p:cNvSpPr txBox="1">
            <a:spLocks noGrp="1"/>
          </p:cNvSpPr>
          <p:nvPr/>
        </p:nvSpPr>
        <p:spPr>
          <a:xfrm>
            <a:off x="3124200" y="6492875"/>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 </a:t>
            </a:r>
            <a:r>
              <a:rPr lang="en-US" sz="1200" dirty="0" smtClean="0">
                <a:solidFill>
                  <a:schemeClr val="tx1">
                    <a:tint val="75000"/>
                  </a:schemeClr>
                </a:solidFill>
                <a:latin typeface="+mn-lt"/>
              </a:rPr>
              <a:t>2012 </a:t>
            </a:r>
            <a:r>
              <a:rPr lang="en-US" sz="1200" dirty="0">
                <a:solidFill>
                  <a:schemeClr val="tx1">
                    <a:tint val="75000"/>
                  </a:schemeClr>
                </a:solidFill>
                <a:latin typeface="+mn-lt"/>
              </a:rPr>
              <a:t>Migration Policy Institute</a:t>
            </a:r>
          </a:p>
        </p:txBody>
      </p:sp>
      <p:sp>
        <p:nvSpPr>
          <p:cNvPr id="3" name="Rounded Rectangle 2"/>
          <p:cNvSpPr/>
          <p:nvPr/>
        </p:nvSpPr>
        <p:spPr>
          <a:xfrm>
            <a:off x="2333625" y="2362200"/>
            <a:ext cx="5105400"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00" dirty="0" smtClean="0"/>
              <a:t>Choice of Destination</a:t>
            </a:r>
            <a:endParaRPr lang="en-US" sz="3200" spc="100" dirty="0"/>
          </a:p>
        </p:txBody>
      </p:sp>
      <p:sp>
        <p:nvSpPr>
          <p:cNvPr id="6" name="Rounded Rectangle 5"/>
          <p:cNvSpPr/>
          <p:nvPr/>
        </p:nvSpPr>
        <p:spPr>
          <a:xfrm>
            <a:off x="914400" y="876300"/>
            <a:ext cx="2590800" cy="247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Presence of Other Talented Professionals</a:t>
            </a:r>
          </a:p>
          <a:p>
            <a:pPr algn="ctr"/>
            <a:endParaRPr lang="en-US" dirty="0" smtClean="0"/>
          </a:p>
          <a:p>
            <a:pPr algn="ctr"/>
            <a:r>
              <a:rPr lang="en-US" sz="1600" dirty="0" smtClean="0"/>
              <a:t>Synergistic work environments, potential for virtuous cycles of innovation and success</a:t>
            </a:r>
            <a:endParaRPr lang="en-US" sz="1600" dirty="0"/>
          </a:p>
        </p:txBody>
      </p:sp>
      <p:sp>
        <p:nvSpPr>
          <p:cNvPr id="7" name="Rounded Rectangle 6"/>
          <p:cNvSpPr/>
          <p:nvPr/>
        </p:nvSpPr>
        <p:spPr>
          <a:xfrm>
            <a:off x="6400800" y="838200"/>
            <a:ext cx="23622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Opportunity</a:t>
            </a:r>
            <a:endParaRPr lang="en-US" b="1" dirty="0"/>
          </a:p>
          <a:p>
            <a:pPr algn="ctr"/>
            <a:endParaRPr lang="en-US" b="1" dirty="0"/>
          </a:p>
          <a:p>
            <a:pPr algn="ctr"/>
            <a:r>
              <a:rPr lang="en-US" dirty="0" smtClean="0"/>
              <a:t>Getting the best returns on one’s own human-capital investments</a:t>
            </a:r>
            <a:endParaRPr lang="en-US" dirty="0"/>
          </a:p>
        </p:txBody>
      </p:sp>
      <p:sp>
        <p:nvSpPr>
          <p:cNvPr id="8" name="Rounded Rectangle 7"/>
          <p:cNvSpPr/>
          <p:nvPr/>
        </p:nvSpPr>
        <p:spPr>
          <a:xfrm>
            <a:off x="3733800" y="876300"/>
            <a:ext cx="2514600" cy="247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r>
              <a:rPr lang="en-US" b="1" dirty="0" smtClean="0"/>
              <a:t>Capital Infrastructure</a:t>
            </a:r>
          </a:p>
          <a:p>
            <a:pPr algn="ctr"/>
            <a:endParaRPr lang="en-US" b="1" dirty="0"/>
          </a:p>
          <a:p>
            <a:pPr algn="ctr"/>
            <a:r>
              <a:rPr lang="en-US" dirty="0" smtClean="0"/>
              <a:t>Research labs, professional growth, dynamic &amp; transformative environment</a:t>
            </a:r>
            <a:endParaRPr lang="en-US" dirty="0"/>
          </a:p>
          <a:p>
            <a:pPr algn="ctr"/>
            <a:endParaRPr lang="en-US" b="1" dirty="0"/>
          </a:p>
        </p:txBody>
      </p:sp>
      <p:sp>
        <p:nvSpPr>
          <p:cNvPr id="9" name="Rectangle 8"/>
          <p:cNvSpPr/>
          <p:nvPr/>
        </p:nvSpPr>
        <p:spPr>
          <a:xfrm>
            <a:off x="3390900" y="1981200"/>
            <a:ext cx="320040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First-Tier Variables</a:t>
            </a:r>
            <a:endParaRPr lang="en-US" sz="2800" dirty="0"/>
          </a:p>
        </p:txBody>
      </p:sp>
    </p:spTree>
    <p:extLst>
      <p:ext uri="{BB962C8B-B14F-4D97-AF65-F5344CB8AC3E}">
        <p14:creationId xmlns="" xmlns:p14="http://schemas.microsoft.com/office/powerpoint/2010/main" val="414405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1" nodeType="clickEffect">
                                  <p:stCondLst>
                                    <p:cond delay="0"/>
                                  </p:stCondLst>
                                  <p:childTnLst>
                                    <p:animScale>
                                      <p:cBhvr>
                                        <p:cTn id="15" dur="2000" fill="hold"/>
                                        <p:tgtEl>
                                          <p:spTgt spid="9"/>
                                        </p:tgtEl>
                                      </p:cBhvr>
                                      <p:by x="50000" y="50000"/>
                                    </p:animScale>
                                  </p:childTnLst>
                                </p:cTn>
                              </p:par>
                              <p:par>
                                <p:cTn id="16" presetID="64" presetClass="path" presetSubtype="0" accel="50000" decel="50000" fill="hold" grpId="2" nodeType="withEffect">
                                  <p:stCondLst>
                                    <p:cond delay="0"/>
                                  </p:stCondLst>
                                  <p:childTnLst>
                                    <p:animMotion origin="layout" path="M 0 0 L 0 -0.25 E" pathEditMode="relative" ptsTypes="">
                                      <p:cBhvr>
                                        <p:cTn id="17" dur="2000" fill="hold"/>
                                        <p:tgtEl>
                                          <p:spTgt spid="9"/>
                                        </p:tgtEl>
                                        <p:attrNameLst>
                                          <p:attrName>ppt_x</p:attrName>
                                          <p:attrName>ppt_y</p:attrName>
                                        </p:attrNameLst>
                                      </p:cBhvr>
                                    </p:animMotion>
                                  </p:childTnLst>
                                </p:cTn>
                              </p:par>
                              <p:par>
                                <p:cTn id="18" presetID="2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3" nodeType="click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par>
                                <p:cTn id="56" presetID="9" presetClass="emph" presetSubtype="0" grpId="1" nodeType="withEffect">
                                  <p:stCondLst>
                                    <p:cond delay="0"/>
                                  </p:stCondLst>
                                  <p:childTnLst>
                                    <p:set>
                                      <p:cBhvr rctx="PPT">
                                        <p:cTn id="57" dur="indefinite"/>
                                        <p:tgtEl>
                                          <p:spTgt spid="6"/>
                                        </p:tgtEl>
                                        <p:attrNameLst>
                                          <p:attrName>style.opacity</p:attrName>
                                        </p:attrNameLst>
                                      </p:cBhvr>
                                      <p:to>
                                        <p:strVal val="0.5"/>
                                      </p:to>
                                    </p:set>
                                    <p:animEffect filter="image" prLst="opacity: 0.5">
                                      <p:cBhvr rctx="IE">
                                        <p:cTn id="58" dur="indefinite"/>
                                        <p:tgtEl>
                                          <p:spTgt spid="6"/>
                                        </p:tgtEl>
                                      </p:cBhvr>
                                    </p:animEffect>
                                  </p:childTnLst>
                                </p:cTn>
                              </p:par>
                              <p:par>
                                <p:cTn id="59" presetID="9" presetClass="emph" presetSubtype="0" nodeType="withEffect">
                                  <p:stCondLst>
                                    <p:cond delay="0"/>
                                  </p:stCondLst>
                                  <p:childTnLst>
                                    <p:set>
                                      <p:cBhvr rctx="PPT">
                                        <p:cTn id="60" dur="indefinite"/>
                                        <p:tgtEl>
                                          <p:spTgt spid="11"/>
                                        </p:tgtEl>
                                        <p:attrNameLst>
                                          <p:attrName>style.opacity</p:attrName>
                                        </p:attrNameLst>
                                      </p:cBhvr>
                                      <p:to>
                                        <p:strVal val="0.5"/>
                                      </p:to>
                                    </p:set>
                                    <p:animEffect filter="image" prLst="opacity: 0.5">
                                      <p:cBhvr rctx="IE">
                                        <p:cTn id="61" dur="indefinite"/>
                                        <p:tgtEl>
                                          <p:spTgt spid="11"/>
                                        </p:tgtEl>
                                      </p:cBhvr>
                                    </p:animEffect>
                                  </p:childTnLst>
                                </p:cTn>
                              </p:par>
                              <p:par>
                                <p:cTn id="62" presetID="9" presetClass="emph" presetSubtype="0" grpId="1" nodeType="withEffect">
                                  <p:stCondLst>
                                    <p:cond delay="0"/>
                                  </p:stCondLst>
                                  <p:childTnLst>
                                    <p:set>
                                      <p:cBhvr rctx="PPT">
                                        <p:cTn id="63" dur="indefinite"/>
                                        <p:tgtEl>
                                          <p:spTgt spid="8"/>
                                        </p:tgtEl>
                                        <p:attrNameLst>
                                          <p:attrName>style.opacity</p:attrName>
                                        </p:attrNameLst>
                                      </p:cBhvr>
                                      <p:to>
                                        <p:strVal val="0.5"/>
                                      </p:to>
                                    </p:set>
                                    <p:animEffect filter="image" prLst="opacity: 0.5">
                                      <p:cBhvr rctx="IE">
                                        <p:cTn id="64" dur="indefinite"/>
                                        <p:tgtEl>
                                          <p:spTgt spid="8"/>
                                        </p:tgtEl>
                                      </p:cBhvr>
                                    </p:animEffect>
                                  </p:childTnLst>
                                </p:cTn>
                              </p:par>
                              <p:par>
                                <p:cTn id="65" presetID="9" presetClass="emph" presetSubtype="0" nodeType="withEffect">
                                  <p:stCondLst>
                                    <p:cond delay="0"/>
                                  </p:stCondLst>
                                  <p:childTnLst>
                                    <p:set>
                                      <p:cBhvr rctx="PPT">
                                        <p:cTn id="66" dur="indefinite"/>
                                        <p:tgtEl>
                                          <p:spTgt spid="13"/>
                                        </p:tgtEl>
                                        <p:attrNameLst>
                                          <p:attrName>style.opacity</p:attrName>
                                        </p:attrNameLst>
                                      </p:cBhvr>
                                      <p:to>
                                        <p:strVal val="0.5"/>
                                      </p:to>
                                    </p:set>
                                    <p:animEffect filter="image" prLst="opacity: 0.5">
                                      <p:cBhvr rctx="IE">
                                        <p:cTn id="67" dur="indefinite"/>
                                        <p:tgtEl>
                                          <p:spTgt spid="13"/>
                                        </p:tgtEl>
                                      </p:cBhvr>
                                    </p:animEffect>
                                  </p:childTnLst>
                                </p:cTn>
                              </p:par>
                              <p:par>
                                <p:cTn id="68" presetID="9" presetClass="emph" presetSubtype="0" grpId="1" nodeType="withEffect">
                                  <p:stCondLst>
                                    <p:cond delay="0"/>
                                  </p:stCondLst>
                                  <p:childTnLst>
                                    <p:set>
                                      <p:cBhvr rctx="PPT">
                                        <p:cTn id="69" dur="indefinite"/>
                                        <p:tgtEl>
                                          <p:spTgt spid="7"/>
                                        </p:tgtEl>
                                        <p:attrNameLst>
                                          <p:attrName>style.opacity</p:attrName>
                                        </p:attrNameLst>
                                      </p:cBhvr>
                                      <p:to>
                                        <p:strVal val="0.5"/>
                                      </p:to>
                                    </p:set>
                                    <p:animEffect filter="image" prLst="opacity: 0.5">
                                      <p:cBhvr rctx="IE">
                                        <p:cTn id="70" dur="indefinite"/>
                                        <p:tgtEl>
                                          <p:spTgt spid="7"/>
                                        </p:tgtEl>
                                      </p:cBhvr>
                                    </p:animEffect>
                                  </p:childTnLst>
                                </p:cTn>
                              </p:par>
                              <p:par>
                                <p:cTn id="71" presetID="9" presetClass="emph" presetSubtype="0" nodeType="withEffect">
                                  <p:stCondLst>
                                    <p:cond delay="0"/>
                                  </p:stCondLst>
                                  <p:childTnLst>
                                    <p:set>
                                      <p:cBhvr rctx="PPT">
                                        <p:cTn id="72" dur="indefinite"/>
                                        <p:tgtEl>
                                          <p:spTgt spid="12"/>
                                        </p:tgtEl>
                                        <p:attrNameLst>
                                          <p:attrName>style.opacity</p:attrName>
                                        </p:attrNameLst>
                                      </p:cBhvr>
                                      <p:to>
                                        <p:strVal val="0.5"/>
                                      </p:to>
                                    </p:set>
                                    <p:animEffect filter="image" prLst="opacity: 0.5">
                                      <p:cBhvr rctx="IE">
                                        <p:cTn id="73"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P spid="9" grpId="2" animBg="1"/>
      <p:bldP spid="9"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1929821" y="1760104"/>
            <a:ext cx="255155" cy="523875"/>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7581899" y="1369579"/>
            <a:ext cx="333374" cy="914400"/>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4981575" y="1379104"/>
            <a:ext cx="19050" cy="904875"/>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sp>
        <p:nvSpPr>
          <p:cNvPr id="3" name="Rounded Rectangle 2"/>
          <p:cNvSpPr/>
          <p:nvPr/>
        </p:nvSpPr>
        <p:spPr>
          <a:xfrm>
            <a:off x="2057400" y="2283979"/>
            <a:ext cx="5636057"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00" dirty="0" smtClean="0"/>
              <a:t>Choice of Destination</a:t>
            </a:r>
            <a:endParaRPr lang="en-US" sz="3200" spc="100" dirty="0"/>
          </a:p>
        </p:txBody>
      </p:sp>
      <p:sp>
        <p:nvSpPr>
          <p:cNvPr id="6" name="Rounded Rectangle 5"/>
          <p:cNvSpPr/>
          <p:nvPr/>
        </p:nvSpPr>
        <p:spPr>
          <a:xfrm>
            <a:off x="766762" y="609600"/>
            <a:ext cx="2738438" cy="1150504"/>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Presence of Other Talented Professionals (talent hubs)</a:t>
            </a:r>
          </a:p>
          <a:p>
            <a:pPr algn="ctr"/>
            <a:endParaRPr lang="en-US" sz="800" dirty="0" smtClean="0"/>
          </a:p>
          <a:p>
            <a:pPr algn="ctr"/>
            <a:r>
              <a:rPr lang="en-US" sz="1200" dirty="0" smtClean="0"/>
              <a:t>Synergistic work environments, potential for virtuous circles of innovation and success</a:t>
            </a:r>
            <a:endParaRPr lang="en-US" sz="1200" dirty="0"/>
          </a:p>
        </p:txBody>
      </p:sp>
      <p:sp>
        <p:nvSpPr>
          <p:cNvPr id="7" name="Rounded Rectangle 6"/>
          <p:cNvSpPr/>
          <p:nvPr/>
        </p:nvSpPr>
        <p:spPr>
          <a:xfrm>
            <a:off x="6400800" y="609600"/>
            <a:ext cx="2514600" cy="1150504"/>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Opportunity</a:t>
            </a:r>
            <a:endParaRPr lang="en-US" sz="1200" b="1" dirty="0"/>
          </a:p>
          <a:p>
            <a:pPr algn="ctr"/>
            <a:endParaRPr lang="en-US" sz="900" b="1" dirty="0"/>
          </a:p>
          <a:p>
            <a:pPr algn="ctr"/>
            <a:r>
              <a:rPr lang="en-US" sz="1200" dirty="0" smtClean="0"/>
              <a:t>Getting the best returns on one’s own human-capital investments</a:t>
            </a:r>
            <a:endParaRPr lang="en-US" sz="1200" dirty="0"/>
          </a:p>
        </p:txBody>
      </p:sp>
      <p:sp>
        <p:nvSpPr>
          <p:cNvPr id="8" name="Rounded Rectangle 7"/>
          <p:cNvSpPr/>
          <p:nvPr/>
        </p:nvSpPr>
        <p:spPr>
          <a:xfrm>
            <a:off x="3733799" y="609600"/>
            <a:ext cx="2409825" cy="1150504"/>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p>
          <a:p>
            <a:pPr algn="ctr"/>
            <a:r>
              <a:rPr lang="en-US" sz="1200" b="1" dirty="0" smtClean="0"/>
              <a:t>“Capital” Infrastructure</a:t>
            </a:r>
          </a:p>
          <a:p>
            <a:pPr algn="ctr"/>
            <a:endParaRPr lang="en-US" sz="900" b="1" dirty="0"/>
          </a:p>
          <a:p>
            <a:pPr algn="ctr"/>
            <a:r>
              <a:rPr lang="en-US" sz="1200" dirty="0" smtClean="0"/>
              <a:t>Research labs, professional growth, dynamic &amp; transformative environments</a:t>
            </a:r>
            <a:endParaRPr lang="en-US" sz="1200" dirty="0"/>
          </a:p>
          <a:p>
            <a:pPr algn="ctr"/>
            <a:endParaRPr lang="en-US" sz="1200" b="1" dirty="0"/>
          </a:p>
        </p:txBody>
      </p:sp>
      <p:sp>
        <p:nvSpPr>
          <p:cNvPr id="9" name="Rectangle 8"/>
          <p:cNvSpPr/>
          <p:nvPr/>
        </p:nvSpPr>
        <p:spPr>
          <a:xfrm>
            <a:off x="3838575" y="76200"/>
            <a:ext cx="2305050" cy="361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First-Tier Variables</a:t>
            </a:r>
            <a:endParaRPr lang="en-US" sz="1600" dirty="0"/>
          </a:p>
        </p:txBody>
      </p:sp>
      <p:grpSp>
        <p:nvGrpSpPr>
          <p:cNvPr id="2" name="Group 26"/>
          <p:cNvGrpSpPr/>
          <p:nvPr/>
        </p:nvGrpSpPr>
        <p:grpSpPr>
          <a:xfrm>
            <a:off x="981075" y="3445929"/>
            <a:ext cx="2581275" cy="1964273"/>
            <a:chOff x="766762" y="4053487"/>
            <a:chExt cx="2581275" cy="1537688"/>
          </a:xfrm>
        </p:grpSpPr>
        <p:sp>
          <p:nvSpPr>
            <p:cNvPr id="10" name="Rounded Rectangle 9"/>
            <p:cNvSpPr/>
            <p:nvPr/>
          </p:nvSpPr>
          <p:spPr>
            <a:xfrm>
              <a:off x="766762" y="4505325"/>
              <a:ext cx="2581275" cy="108585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Fair and Generous Social Model</a:t>
              </a:r>
              <a:endParaRPr lang="en-US" sz="2400" dirty="0"/>
            </a:p>
          </p:txBody>
        </p:sp>
        <p:cxnSp>
          <p:nvCxnSpPr>
            <p:cNvPr id="18" name="Straight Arrow Connector 17"/>
            <p:cNvCxnSpPr/>
            <p:nvPr/>
          </p:nvCxnSpPr>
          <p:spPr>
            <a:xfrm flipV="1">
              <a:off x="1715508" y="4053487"/>
              <a:ext cx="319087" cy="415867"/>
            </a:xfrm>
            <a:prstGeom prst="straightConnector1">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grpSp>
        <p:nvGrpSpPr>
          <p:cNvPr id="4" name="Group 25"/>
          <p:cNvGrpSpPr/>
          <p:nvPr/>
        </p:nvGrpSpPr>
        <p:grpSpPr>
          <a:xfrm>
            <a:off x="6588557" y="3450980"/>
            <a:ext cx="2209800" cy="1959222"/>
            <a:chOff x="6588557" y="4055921"/>
            <a:chExt cx="2209800" cy="1475339"/>
          </a:xfrm>
        </p:grpSpPr>
        <p:cxnSp>
          <p:nvCxnSpPr>
            <p:cNvPr id="21" name="Straight Arrow Connector 20"/>
            <p:cNvCxnSpPr/>
            <p:nvPr/>
          </p:nvCxnSpPr>
          <p:spPr>
            <a:xfrm flipH="1" flipV="1">
              <a:off x="7529514" y="4055921"/>
              <a:ext cx="319086" cy="409401"/>
            </a:xfrm>
            <a:prstGeom prst="straightConnector1">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588557" y="4445410"/>
              <a:ext cx="2209800" cy="108585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Tolerant and Safe Society</a:t>
              </a:r>
              <a:endParaRPr lang="en-US" sz="2400" dirty="0"/>
            </a:p>
          </p:txBody>
        </p:sp>
      </p:grpSp>
      <p:grpSp>
        <p:nvGrpSpPr>
          <p:cNvPr id="5" name="Group 24"/>
          <p:cNvGrpSpPr/>
          <p:nvPr/>
        </p:nvGrpSpPr>
        <p:grpSpPr>
          <a:xfrm>
            <a:off x="3848101" y="3426980"/>
            <a:ext cx="2305050" cy="1983220"/>
            <a:chOff x="3848101" y="4114800"/>
            <a:chExt cx="2305050" cy="1476375"/>
          </a:xfrm>
        </p:grpSpPr>
        <p:sp>
          <p:nvSpPr>
            <p:cNvPr id="15" name="Rounded Rectangle 14"/>
            <p:cNvSpPr/>
            <p:nvPr/>
          </p:nvSpPr>
          <p:spPr>
            <a:xfrm>
              <a:off x="3848101" y="4524375"/>
              <a:ext cx="2305050" cy="106680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Lifestyle and Environmental Factors</a:t>
              </a:r>
              <a:endParaRPr lang="en-US" sz="2400" dirty="0"/>
            </a:p>
          </p:txBody>
        </p:sp>
        <p:cxnSp>
          <p:nvCxnSpPr>
            <p:cNvPr id="23" name="Straight Arrow Connector 22"/>
            <p:cNvCxnSpPr/>
            <p:nvPr/>
          </p:nvCxnSpPr>
          <p:spPr>
            <a:xfrm flipV="1">
              <a:off x="4970030" y="4114800"/>
              <a:ext cx="21070" cy="390525"/>
            </a:xfrm>
            <a:prstGeom prst="straightConnector1">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sp>
        <p:nvSpPr>
          <p:cNvPr id="17" name="Rectangle 16"/>
          <p:cNvSpPr/>
          <p:nvPr/>
        </p:nvSpPr>
        <p:spPr>
          <a:xfrm>
            <a:off x="3429000" y="4383284"/>
            <a:ext cx="3124199" cy="66675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Second-Tier Variables</a:t>
            </a:r>
            <a:endParaRPr lang="en-US" sz="2400" dirty="0"/>
          </a:p>
        </p:txBody>
      </p:sp>
      <p:sp>
        <p:nvSpPr>
          <p:cNvPr id="22" name="Footer Placeholder 21"/>
          <p:cNvSpPr>
            <a:spLocks noGrp="1"/>
          </p:cNvSpPr>
          <p:nvPr>
            <p:ph type="ftr" sz="quarter" idx="10"/>
          </p:nvPr>
        </p:nvSpPr>
        <p:spPr>
          <a:prstGeom prst="rect">
            <a:avLst/>
          </a:prstGeom>
        </p:spPr>
        <p:txBody>
          <a:bodyPr/>
          <a:lstStyle/>
          <a:p>
            <a:pPr>
              <a:defRPr/>
            </a:pPr>
            <a:r>
              <a:rPr lang="en-US" dirty="0" smtClean="0"/>
              <a:t>© 2012 Migration Policy Institute</a:t>
            </a:r>
            <a:endParaRPr lang="en-US" dirty="0"/>
          </a:p>
        </p:txBody>
      </p:sp>
    </p:spTree>
    <p:extLst>
      <p:ext uri="{BB962C8B-B14F-4D97-AF65-F5344CB8AC3E}">
        <p14:creationId xmlns="" xmlns:p14="http://schemas.microsoft.com/office/powerpoint/2010/main" val="42173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7"/>
                                        </p:tgtEl>
                                      </p:cBhvr>
                                      <p:by x="50000" y="50000"/>
                                    </p:animScale>
                                  </p:childTnLst>
                                </p:cTn>
                              </p:par>
                              <p:par>
                                <p:cTn id="11" presetID="42" presetClass="path" presetSubtype="0" accel="50000" decel="50000" fill="hold" grpId="1" nodeType="withEffect">
                                  <p:stCondLst>
                                    <p:cond delay="0"/>
                                  </p:stCondLst>
                                  <p:childTnLst>
                                    <p:animMotion origin="layout" path="M 0.00417 0.00116 L 0.00417 0.16783 " pathEditMode="relative" rAng="0" ptsTypes="AA">
                                      <p:cBhvr>
                                        <p:cTn id="12" dur="2000" fill="hold"/>
                                        <p:tgtEl>
                                          <p:spTgt spid="17"/>
                                        </p:tgtEl>
                                        <p:attrNameLst>
                                          <p:attrName>ppt_x</p:attrName>
                                          <p:attrName>ppt_y</p:attrName>
                                        </p:attrNameLst>
                                      </p:cBhvr>
                                      <p:rCtr x="0" y="8333"/>
                                    </p:animMotion>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2" nodeType="clickEffect">
                                  <p:stCondLst>
                                    <p:cond delay="0"/>
                                  </p:stCondLst>
                                  <p:childTnLst>
                                    <p:set>
                                      <p:cBhvr rctx="PPT">
                                        <p:cTn id="35" dur="indefinite"/>
                                        <p:tgtEl>
                                          <p:spTgt spid="17"/>
                                        </p:tgtEl>
                                        <p:attrNameLst>
                                          <p:attrName>style.opacity</p:attrName>
                                        </p:attrNameLst>
                                      </p:cBhvr>
                                      <p:to>
                                        <p:strVal val="0.5"/>
                                      </p:to>
                                    </p:set>
                                    <p:animEffect filter="image" prLst="opacity: 0.5">
                                      <p:cBhvr rctx="IE">
                                        <p:cTn id="36" dur="indefinite"/>
                                        <p:tgtEl>
                                          <p:spTgt spid="17"/>
                                        </p:tgtEl>
                                      </p:cBhvr>
                                    </p:animEffect>
                                  </p:childTnLst>
                                </p:cTn>
                              </p:par>
                              <p:par>
                                <p:cTn id="37" presetID="9" presetClass="emph" presetSubtype="0" nodeType="withEffect">
                                  <p:stCondLst>
                                    <p:cond delay="0"/>
                                  </p:stCondLst>
                                  <p:childTnLst>
                                    <p:set>
                                      <p:cBhvr rctx="PPT">
                                        <p:cTn id="38" dur="indefinite"/>
                                        <p:tgtEl>
                                          <p:spTgt spid="2"/>
                                        </p:tgtEl>
                                        <p:attrNameLst>
                                          <p:attrName>style.opacity</p:attrName>
                                        </p:attrNameLst>
                                      </p:cBhvr>
                                      <p:to>
                                        <p:strVal val="0.5"/>
                                      </p:to>
                                    </p:set>
                                    <p:animEffect filter="image" prLst="opacity: 0.5">
                                      <p:cBhvr rctx="IE">
                                        <p:cTn id="39" dur="indefinite"/>
                                        <p:tgtEl>
                                          <p:spTgt spid="2"/>
                                        </p:tgtEl>
                                      </p:cBhvr>
                                    </p:animEffect>
                                  </p:childTnLst>
                                </p:cTn>
                              </p:par>
                              <p:par>
                                <p:cTn id="40" presetID="9" presetClass="emph" presetSubtype="0" nodeType="withEffect">
                                  <p:stCondLst>
                                    <p:cond delay="0"/>
                                  </p:stCondLst>
                                  <p:childTnLst>
                                    <p:set>
                                      <p:cBhvr rctx="PPT">
                                        <p:cTn id="41" dur="indefinite"/>
                                        <p:tgtEl>
                                          <p:spTgt spid="5"/>
                                        </p:tgtEl>
                                        <p:attrNameLst>
                                          <p:attrName>style.opacity</p:attrName>
                                        </p:attrNameLst>
                                      </p:cBhvr>
                                      <p:to>
                                        <p:strVal val="0.5"/>
                                      </p:to>
                                    </p:set>
                                    <p:animEffect filter="image" prLst="opacity: 0.5">
                                      <p:cBhvr rctx="IE">
                                        <p:cTn id="42" dur="indefinite"/>
                                        <p:tgtEl>
                                          <p:spTgt spid="5"/>
                                        </p:tgtEl>
                                      </p:cBhvr>
                                    </p:animEffect>
                                  </p:childTnLst>
                                </p:cTn>
                              </p:par>
                              <p:par>
                                <p:cTn id="43" presetID="9" presetClass="emph" presetSubtype="0" nodeType="withEffect">
                                  <p:stCondLst>
                                    <p:cond delay="0"/>
                                  </p:stCondLst>
                                  <p:childTnLst>
                                    <p:set>
                                      <p:cBhvr rctx="PPT">
                                        <p:cTn id="44" dur="indefinite"/>
                                        <p:tgtEl>
                                          <p:spTgt spid="4"/>
                                        </p:tgtEl>
                                        <p:attrNameLst>
                                          <p:attrName>style.opacity</p:attrName>
                                        </p:attrNameLst>
                                      </p:cBhvr>
                                      <p:to>
                                        <p:strVal val="0.5"/>
                                      </p:to>
                                    </p:set>
                                    <p:animEffect filter="image" prLst="opacity: 0.5">
                                      <p:cBhvr rctx="IE">
                                        <p:cTn id="4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flipH="1">
            <a:off x="6508292" y="3352800"/>
            <a:ext cx="425908" cy="0"/>
          </a:xfrm>
          <a:prstGeom prst="straightConnector1">
            <a:avLst/>
          </a:prstGeom>
          <a:ln>
            <a:solidFill>
              <a:schemeClr val="accent6">
                <a:lumMod val="7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1391107" y="2181945"/>
            <a:ext cx="255155" cy="523875"/>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6059239" y="2118011"/>
            <a:ext cx="277563" cy="586507"/>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4110795" y="2160153"/>
            <a:ext cx="0" cy="575681"/>
          </a:xfrm>
          <a:prstGeom prst="straightConnector1">
            <a:avLst/>
          </a:prstGeom>
          <a:ln>
            <a:solidFill>
              <a:schemeClr val="bg1">
                <a:lumMod val="85000"/>
              </a:schemeClr>
            </a:solidFill>
            <a:tailEnd type="arrow"/>
          </a:ln>
        </p:spPr>
        <p:style>
          <a:lnRef idx="3">
            <a:schemeClr val="accent1"/>
          </a:lnRef>
          <a:fillRef idx="0">
            <a:schemeClr val="accent1"/>
          </a:fillRef>
          <a:effectRef idx="2">
            <a:schemeClr val="accent1"/>
          </a:effectRef>
          <a:fontRef idx="minor">
            <a:schemeClr val="tx1"/>
          </a:fontRef>
        </p:style>
      </p:cxnSp>
      <p:sp>
        <p:nvSpPr>
          <p:cNvPr id="3" name="Rounded Rectangle 2"/>
          <p:cNvSpPr/>
          <p:nvPr/>
        </p:nvSpPr>
        <p:spPr>
          <a:xfrm>
            <a:off x="968155" y="2803217"/>
            <a:ext cx="5508845"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00" dirty="0" smtClean="0"/>
              <a:t>Choice of Destination</a:t>
            </a:r>
            <a:endParaRPr lang="en-US" sz="3200" spc="100" dirty="0"/>
          </a:p>
        </p:txBody>
      </p:sp>
      <p:sp>
        <p:nvSpPr>
          <p:cNvPr id="6" name="Rounded Rectangle 5"/>
          <p:cNvSpPr/>
          <p:nvPr/>
        </p:nvSpPr>
        <p:spPr>
          <a:xfrm>
            <a:off x="830901" y="923924"/>
            <a:ext cx="2128838" cy="1236229"/>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Presence of Other Talented Professionals</a:t>
            </a:r>
          </a:p>
          <a:p>
            <a:pPr algn="ctr"/>
            <a:endParaRPr lang="en-US" sz="500" dirty="0" smtClean="0"/>
          </a:p>
          <a:p>
            <a:pPr algn="ctr"/>
            <a:r>
              <a:rPr lang="en-US" sz="1200" dirty="0" smtClean="0"/>
              <a:t>Synergistic work environments, potential for virtuous circles of innovation and success</a:t>
            </a:r>
            <a:endParaRPr lang="en-US" sz="1200" dirty="0"/>
          </a:p>
        </p:txBody>
      </p:sp>
      <p:sp>
        <p:nvSpPr>
          <p:cNvPr id="7" name="Rounded Rectangle 6"/>
          <p:cNvSpPr/>
          <p:nvPr/>
        </p:nvSpPr>
        <p:spPr>
          <a:xfrm>
            <a:off x="5235512" y="923925"/>
            <a:ext cx="1524000" cy="1194086"/>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Opportunity</a:t>
            </a:r>
            <a:endParaRPr lang="en-US" sz="1200" b="1" dirty="0"/>
          </a:p>
          <a:p>
            <a:pPr algn="ctr"/>
            <a:endParaRPr lang="en-US" sz="900" b="1" dirty="0"/>
          </a:p>
          <a:p>
            <a:pPr algn="ctr"/>
            <a:r>
              <a:rPr lang="en-US" sz="1200" dirty="0" smtClean="0"/>
              <a:t>Getting the best returns on one’s own human-capital investments</a:t>
            </a:r>
            <a:endParaRPr lang="en-US" sz="1200" dirty="0"/>
          </a:p>
        </p:txBody>
      </p:sp>
      <p:sp>
        <p:nvSpPr>
          <p:cNvPr id="8" name="Rounded Rectangle 7"/>
          <p:cNvSpPr/>
          <p:nvPr/>
        </p:nvSpPr>
        <p:spPr>
          <a:xfrm>
            <a:off x="3007364" y="923925"/>
            <a:ext cx="2104981" cy="1194086"/>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p>
          <a:p>
            <a:pPr algn="ctr"/>
            <a:r>
              <a:rPr lang="en-US" sz="1200" b="1" dirty="0" smtClean="0"/>
              <a:t>Capital Infrastructure</a:t>
            </a:r>
          </a:p>
          <a:p>
            <a:pPr algn="ctr"/>
            <a:endParaRPr lang="en-US" sz="900" b="1" dirty="0"/>
          </a:p>
          <a:p>
            <a:pPr algn="ctr"/>
            <a:r>
              <a:rPr lang="en-US" sz="1200" dirty="0" smtClean="0"/>
              <a:t>Research labs, professional growth, dynamic &amp; transformative environment</a:t>
            </a:r>
            <a:endParaRPr lang="en-US" sz="1200" dirty="0"/>
          </a:p>
          <a:p>
            <a:pPr algn="ctr"/>
            <a:endParaRPr lang="en-US" sz="1200" b="1" dirty="0"/>
          </a:p>
        </p:txBody>
      </p:sp>
      <p:sp>
        <p:nvSpPr>
          <p:cNvPr id="9" name="Rectangle 8"/>
          <p:cNvSpPr/>
          <p:nvPr/>
        </p:nvSpPr>
        <p:spPr>
          <a:xfrm>
            <a:off x="3188339" y="476250"/>
            <a:ext cx="2305050" cy="361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First-Tier Variables</a:t>
            </a:r>
            <a:endParaRPr lang="en-US" sz="1600" dirty="0"/>
          </a:p>
        </p:txBody>
      </p:sp>
      <p:grpSp>
        <p:nvGrpSpPr>
          <p:cNvPr id="2" name="Group 26"/>
          <p:cNvGrpSpPr/>
          <p:nvPr/>
        </p:nvGrpSpPr>
        <p:grpSpPr>
          <a:xfrm>
            <a:off x="766762" y="3975239"/>
            <a:ext cx="1976438" cy="1663561"/>
            <a:chOff x="808284" y="4082695"/>
            <a:chExt cx="2871926" cy="1674187"/>
          </a:xfrm>
          <a:solidFill>
            <a:schemeClr val="bg1">
              <a:lumMod val="75000"/>
            </a:schemeClr>
          </a:solidFill>
        </p:grpSpPr>
        <p:cxnSp>
          <p:nvCxnSpPr>
            <p:cNvPr id="18" name="Straight Arrow Connector 17"/>
            <p:cNvCxnSpPr/>
            <p:nvPr/>
          </p:nvCxnSpPr>
          <p:spPr>
            <a:xfrm flipV="1">
              <a:off x="1715508" y="4082695"/>
              <a:ext cx="319087" cy="510184"/>
            </a:xfrm>
            <a:prstGeom prst="straightConnector1">
              <a:avLst/>
            </a:prstGeom>
            <a:grpFill/>
            <a:ln>
              <a:solidFill>
                <a:schemeClr val="bg1">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10" name="Rounded Rectangle 9"/>
            <p:cNvSpPr/>
            <p:nvPr/>
          </p:nvSpPr>
          <p:spPr>
            <a:xfrm>
              <a:off x="808284" y="4645278"/>
              <a:ext cx="2871926" cy="1111604"/>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Fair and Generous Social Model</a:t>
              </a:r>
              <a:endParaRPr lang="en-US" sz="1600" dirty="0"/>
            </a:p>
          </p:txBody>
        </p:sp>
      </p:grpSp>
      <p:grpSp>
        <p:nvGrpSpPr>
          <p:cNvPr id="4" name="Group 25"/>
          <p:cNvGrpSpPr/>
          <p:nvPr/>
        </p:nvGrpSpPr>
        <p:grpSpPr>
          <a:xfrm>
            <a:off x="5008746" y="3955876"/>
            <a:ext cx="1686627" cy="1701972"/>
            <a:chOff x="6588557" y="4065906"/>
            <a:chExt cx="2638767" cy="1680900"/>
          </a:xfrm>
          <a:solidFill>
            <a:schemeClr val="bg1">
              <a:lumMod val="75000"/>
            </a:schemeClr>
          </a:solidFill>
        </p:grpSpPr>
        <p:cxnSp>
          <p:nvCxnSpPr>
            <p:cNvPr id="21" name="Straight Arrow Connector 20"/>
            <p:cNvCxnSpPr/>
            <p:nvPr/>
          </p:nvCxnSpPr>
          <p:spPr>
            <a:xfrm flipH="1" flipV="1">
              <a:off x="8180827" y="4065906"/>
              <a:ext cx="319084" cy="519793"/>
            </a:xfrm>
            <a:prstGeom prst="straightConnector1">
              <a:avLst/>
            </a:prstGeom>
            <a:grpFill/>
            <a:ln>
              <a:solidFill>
                <a:schemeClr val="bg1">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588557" y="4660956"/>
              <a:ext cx="2638767" cy="1085850"/>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Tolerant and Safe Society</a:t>
              </a:r>
              <a:endParaRPr lang="en-US" sz="1600" dirty="0"/>
            </a:p>
          </p:txBody>
        </p:sp>
      </p:grpSp>
      <p:grpSp>
        <p:nvGrpSpPr>
          <p:cNvPr id="5" name="Group 24"/>
          <p:cNvGrpSpPr/>
          <p:nvPr/>
        </p:nvGrpSpPr>
        <p:grpSpPr>
          <a:xfrm>
            <a:off x="2895600" y="3911674"/>
            <a:ext cx="2009775" cy="1746175"/>
            <a:chOff x="3848104" y="4148436"/>
            <a:chExt cx="3144341" cy="1649075"/>
          </a:xfrm>
          <a:solidFill>
            <a:schemeClr val="bg1">
              <a:lumMod val="75000"/>
            </a:schemeClr>
          </a:solidFill>
        </p:grpSpPr>
        <p:cxnSp>
          <p:nvCxnSpPr>
            <p:cNvPr id="23" name="Straight Arrow Connector 22"/>
            <p:cNvCxnSpPr/>
            <p:nvPr/>
          </p:nvCxnSpPr>
          <p:spPr>
            <a:xfrm flipV="1">
              <a:off x="5719501" y="4148436"/>
              <a:ext cx="25438" cy="510311"/>
            </a:xfrm>
            <a:prstGeom prst="straightConnector1">
              <a:avLst/>
            </a:prstGeom>
            <a:grpFill/>
            <a:ln>
              <a:solidFill>
                <a:schemeClr val="bg1">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15" name="Rounded Rectangle 14"/>
            <p:cNvSpPr/>
            <p:nvPr/>
          </p:nvSpPr>
          <p:spPr>
            <a:xfrm>
              <a:off x="3848104" y="4730711"/>
              <a:ext cx="3144341" cy="1066800"/>
            </a:xfrm>
            <a:prstGeom prst="round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Lifestyle and Environmental Factors</a:t>
              </a:r>
              <a:endParaRPr lang="en-US" sz="1600" dirty="0"/>
            </a:p>
          </p:txBody>
        </p:sp>
      </p:grpSp>
      <p:sp>
        <p:nvSpPr>
          <p:cNvPr id="22" name="Rectangle 21"/>
          <p:cNvSpPr/>
          <p:nvPr/>
        </p:nvSpPr>
        <p:spPr>
          <a:xfrm>
            <a:off x="2924175" y="5886450"/>
            <a:ext cx="2305050" cy="361950"/>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Second-Tier Variables</a:t>
            </a:r>
            <a:endParaRPr lang="en-US" sz="1600" dirty="0"/>
          </a:p>
        </p:txBody>
      </p:sp>
      <p:sp>
        <p:nvSpPr>
          <p:cNvPr id="19" name="Rounded Rectangle 18"/>
          <p:cNvSpPr/>
          <p:nvPr/>
        </p:nvSpPr>
        <p:spPr>
          <a:xfrm>
            <a:off x="6781800" y="685800"/>
            <a:ext cx="2209800" cy="49720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Total Immigration Package</a:t>
            </a:r>
          </a:p>
        </p:txBody>
      </p:sp>
      <p:sp>
        <p:nvSpPr>
          <p:cNvPr id="29" name="TextBox 28"/>
          <p:cNvSpPr txBox="1"/>
          <p:nvPr/>
        </p:nvSpPr>
        <p:spPr>
          <a:xfrm>
            <a:off x="6858000" y="1447800"/>
            <a:ext cx="2143125" cy="4093428"/>
          </a:xfrm>
          <a:prstGeom prst="rect">
            <a:avLst/>
          </a:prstGeom>
          <a:noFill/>
        </p:spPr>
        <p:txBody>
          <a:bodyPr wrap="square" rtlCol="0">
            <a:spAutoFit/>
          </a:bodyPr>
          <a:lstStyle/>
          <a:p>
            <a:pPr algn="ctr"/>
            <a:endParaRPr lang="en-US" sz="1400" b="1" dirty="0"/>
          </a:p>
          <a:p>
            <a:pPr marL="342900" indent="-342900">
              <a:buFont typeface="+mj-lt"/>
              <a:buAutoNum type="arabicPeriod"/>
            </a:pPr>
            <a:r>
              <a:rPr lang="en-US" sz="1400" dirty="0">
                <a:solidFill>
                  <a:schemeClr val="bg1"/>
                </a:solidFill>
              </a:rPr>
              <a:t>Clear, </a:t>
            </a:r>
            <a:r>
              <a:rPr lang="en-US" sz="1400" dirty="0" smtClean="0">
                <a:solidFill>
                  <a:schemeClr val="bg1"/>
                </a:solidFill>
              </a:rPr>
              <a:t>fair</a:t>
            </a:r>
            <a:r>
              <a:rPr lang="en-US" sz="1400" dirty="0">
                <a:solidFill>
                  <a:schemeClr val="bg1"/>
                </a:solidFill>
              </a:rPr>
              <a:t>, and transparently applied immigration rules</a:t>
            </a:r>
            <a:br>
              <a:rPr lang="en-US" sz="1400" dirty="0">
                <a:solidFill>
                  <a:schemeClr val="bg1"/>
                </a:solidFill>
              </a:rPr>
            </a:br>
            <a:endParaRPr lang="en-US" sz="1200" dirty="0">
              <a:solidFill>
                <a:schemeClr val="bg1"/>
              </a:solidFill>
            </a:endParaRPr>
          </a:p>
          <a:p>
            <a:pPr marL="342900" indent="-342900">
              <a:buFont typeface="+mj-lt"/>
              <a:buAutoNum type="arabicPeriod"/>
            </a:pPr>
            <a:r>
              <a:rPr lang="en-US" sz="1400" dirty="0">
                <a:solidFill>
                  <a:schemeClr val="bg1"/>
                </a:solidFill>
              </a:rPr>
              <a:t>Reasonable paths to permanent residency/ </a:t>
            </a:r>
            <a:r>
              <a:rPr lang="en-US" sz="1400" dirty="0" smtClean="0">
                <a:solidFill>
                  <a:schemeClr val="bg1"/>
                </a:solidFill>
              </a:rPr>
              <a:t>citizenship that have predictable outcomes</a:t>
            </a:r>
            <a:r>
              <a:rPr lang="en-US" sz="1400" dirty="0">
                <a:solidFill>
                  <a:schemeClr val="bg1"/>
                </a:solidFill>
              </a:rPr>
              <a:t/>
            </a:r>
            <a:br>
              <a:rPr lang="en-US" sz="1400" dirty="0">
                <a:solidFill>
                  <a:schemeClr val="bg1"/>
                </a:solidFill>
              </a:rPr>
            </a:br>
            <a:endParaRPr lang="en-US" sz="1200" dirty="0">
              <a:solidFill>
                <a:schemeClr val="bg1"/>
              </a:solidFill>
            </a:endParaRPr>
          </a:p>
          <a:p>
            <a:pPr marL="342900" indent="-342900">
              <a:buFont typeface="+mj-lt"/>
              <a:buAutoNum type="arabicPeriod"/>
            </a:pPr>
            <a:r>
              <a:rPr lang="en-US" sz="1400" dirty="0">
                <a:solidFill>
                  <a:schemeClr val="bg1"/>
                </a:solidFill>
              </a:rPr>
              <a:t>Recognition of foreign credentials/ licensing facilitation</a:t>
            </a:r>
            <a:br>
              <a:rPr lang="en-US" sz="1400" dirty="0">
                <a:solidFill>
                  <a:schemeClr val="bg1"/>
                </a:solidFill>
              </a:rPr>
            </a:br>
            <a:endParaRPr lang="en-US" sz="1200" dirty="0">
              <a:solidFill>
                <a:schemeClr val="bg1"/>
              </a:solidFill>
            </a:endParaRPr>
          </a:p>
          <a:p>
            <a:pPr marL="342900" indent="-342900">
              <a:buFont typeface="+mj-lt"/>
              <a:buAutoNum type="arabicPeriod"/>
            </a:pPr>
            <a:r>
              <a:rPr lang="en-US" sz="1400" dirty="0">
                <a:solidFill>
                  <a:schemeClr val="bg1"/>
                </a:solidFill>
              </a:rPr>
              <a:t>Opportunities for family </a:t>
            </a:r>
            <a:r>
              <a:rPr lang="en-US" sz="1400" dirty="0" smtClean="0">
                <a:solidFill>
                  <a:schemeClr val="bg1"/>
                </a:solidFill>
              </a:rPr>
              <a:t>members</a:t>
            </a:r>
            <a:endParaRPr lang="en-US" sz="1400" dirty="0">
              <a:solidFill>
                <a:schemeClr val="bg1"/>
              </a:solidFill>
            </a:endParaRPr>
          </a:p>
        </p:txBody>
      </p:sp>
      <p:sp>
        <p:nvSpPr>
          <p:cNvPr id="25" name="Footer Placeholder 24"/>
          <p:cNvSpPr>
            <a:spLocks noGrp="1"/>
          </p:cNvSpPr>
          <p:nvPr>
            <p:ph type="ftr" sz="quarter" idx="10"/>
          </p:nvPr>
        </p:nvSpPr>
        <p:spPr>
          <a:prstGeom prst="rect">
            <a:avLst/>
          </a:prstGeom>
        </p:spPr>
        <p:txBody>
          <a:bodyPr/>
          <a:lstStyle/>
          <a:p>
            <a:pPr>
              <a:defRPr/>
            </a:pPr>
            <a:r>
              <a:rPr lang="en-US" dirty="0" smtClean="0"/>
              <a:t>© 2012 Migration Policy Institute</a:t>
            </a:r>
            <a:endParaRPr lang="en-US" dirty="0"/>
          </a:p>
        </p:txBody>
      </p:sp>
    </p:spTree>
    <p:extLst>
      <p:ext uri="{BB962C8B-B14F-4D97-AF65-F5344CB8AC3E}">
        <p14:creationId xmlns="" xmlns:p14="http://schemas.microsoft.com/office/powerpoint/2010/main" val="10503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17" dur="500"/>
                                        <p:tgtEl>
                                          <p:spTgt spid="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22"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441"/>
            <a:ext cx="8991600" cy="769441"/>
          </a:xfrm>
          <a:prstGeom prst="rect">
            <a:avLst/>
          </a:prstGeom>
        </p:spPr>
        <p:txBody>
          <a:bodyPr wrap="square">
            <a:spAutoFit/>
          </a:bodyPr>
          <a:lstStyle/>
          <a:p>
            <a:pPr algn="ctr"/>
            <a:r>
              <a:rPr lang="en-US" sz="4400" dirty="0" smtClean="0">
                <a:solidFill>
                  <a:srgbClr val="4BACC6">
                    <a:lumMod val="20000"/>
                    <a:lumOff val="80000"/>
                  </a:srgbClr>
                </a:solidFill>
                <a:effectLst>
                  <a:outerShdw blurRad="38100" dist="38100" dir="2700000" algn="tl">
                    <a:srgbClr val="000000">
                      <a:alpha val="43137"/>
                    </a:srgbClr>
                  </a:outerShdw>
                </a:effectLst>
                <a:latin typeface="Gill Sans MT" pitchFamily="34" charset="0"/>
                <a:ea typeface="+mj-ea"/>
                <a:cs typeface="+mj-cs"/>
              </a:rPr>
              <a:t>Part IV</a:t>
            </a:r>
            <a:endParaRPr lang="en-US" sz="4400" dirty="0"/>
          </a:p>
        </p:txBody>
      </p:sp>
      <p:sp>
        <p:nvSpPr>
          <p:cNvPr id="4" name="TextBox 3"/>
          <p:cNvSpPr txBox="1"/>
          <p:nvPr/>
        </p:nvSpPr>
        <p:spPr>
          <a:xfrm>
            <a:off x="609600" y="2436674"/>
            <a:ext cx="8534400" cy="1754326"/>
          </a:xfrm>
          <a:prstGeom prst="rect">
            <a:avLst/>
          </a:prstGeom>
          <a:noFill/>
        </p:spPr>
        <p:txBody>
          <a:bodyPr wrap="square" rtlCol="0">
            <a:spAutoFit/>
          </a:bodyPr>
          <a:lstStyle/>
          <a:p>
            <a:pPr marL="519113" indent="-519113" algn="ctr"/>
            <a:r>
              <a:rPr lang="en-US" sz="3600" dirty="0" smtClean="0">
                <a:solidFill>
                  <a:srgbClr val="006666"/>
                </a:solidFill>
                <a:effectLst>
                  <a:outerShdw blurRad="38100" dist="38100" dir="2700000" algn="tl">
                    <a:srgbClr val="000000">
                      <a:alpha val="43137"/>
                    </a:srgbClr>
                  </a:outerShdw>
                </a:effectLst>
                <a:latin typeface="+mj-lt"/>
              </a:rPr>
              <a:t>Anxiety About Immigration </a:t>
            </a:r>
          </a:p>
          <a:p>
            <a:pPr marL="519113" indent="-519113" algn="ctr"/>
            <a:r>
              <a:rPr lang="en-US" sz="3600" dirty="0" smtClean="0">
                <a:solidFill>
                  <a:srgbClr val="006666"/>
                </a:solidFill>
                <a:effectLst>
                  <a:outerShdw blurRad="38100" dist="38100" dir="2700000" algn="tl">
                    <a:srgbClr val="000000">
                      <a:alpha val="43137"/>
                    </a:srgbClr>
                  </a:outerShdw>
                </a:effectLst>
                <a:latin typeface="+mj-lt"/>
              </a:rPr>
              <a:t>Has Been Increasing</a:t>
            </a:r>
          </a:p>
          <a:p>
            <a:pPr algn="ctr"/>
            <a:endParaRPr lang="en-US" sz="3600" dirty="0" smtClean="0">
              <a:solidFill>
                <a:srgbClr val="006666"/>
              </a:solidFill>
              <a:effectLst>
                <a:outerShdw blurRad="38100" dist="38100" dir="2700000" algn="tl">
                  <a:srgbClr val="000000">
                    <a:alpha val="43137"/>
                  </a:srgbClr>
                </a:outerShdw>
              </a:effectLst>
              <a:latin typeface="+mj-lt"/>
            </a:endParaRPr>
          </a:p>
        </p:txBody>
      </p:sp>
      <p:sp>
        <p:nvSpPr>
          <p:cNvPr id="5"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143000"/>
          </a:xfrm>
        </p:spPr>
        <p:txBody>
          <a:bodyPr>
            <a:normAutofit/>
          </a:bodyPr>
          <a:lstStyle/>
          <a:p>
            <a:pPr eaLnBrk="1" fontAlgn="auto" hangingPunct="1">
              <a:spcAft>
                <a:spcPts val="0"/>
              </a:spcAft>
              <a:defRPr/>
            </a:pPr>
            <a:r>
              <a:rPr lang="en-US" sz="3200" dirty="0" smtClean="0"/>
              <a:t>The Roots of Anxiety About Immigration</a:t>
            </a:r>
            <a:endParaRPr lang="en-US" sz="3200" dirty="0"/>
          </a:p>
        </p:txBody>
      </p:sp>
      <p:sp>
        <p:nvSpPr>
          <p:cNvPr id="8" name="Rectangle 2"/>
          <p:cNvSpPr txBox="1">
            <a:spLocks noChangeArrowheads="1"/>
          </p:cNvSpPr>
          <p:nvPr/>
        </p:nvSpPr>
        <p:spPr>
          <a:xfrm>
            <a:off x="304800" y="914400"/>
            <a:ext cx="8458200" cy="5334000"/>
          </a:xfrm>
          <a:prstGeom prst="rect">
            <a:avLst/>
          </a:prstGeom>
        </p:spPr>
        <p:txBody>
          <a:bodyPr vert="horz" lIns="91440" tIns="45720" rIns="91440" bIns="45720" rtlCol="0" anchor="ctr">
            <a:normAutofit fontScale="97500"/>
          </a:bodyPr>
          <a:lstStyle/>
          <a:p>
            <a:pPr marL="285750" indent="-285750" algn="ctr">
              <a:lnSpc>
                <a:spcPct val="80000"/>
              </a:lnSpc>
              <a:defRPr/>
            </a:pPr>
            <a:r>
              <a:rPr lang="en-US" altLang="ja-JP" sz="2100" b="1" dirty="0" smtClean="0">
                <a:solidFill>
                  <a:srgbClr val="006666"/>
                </a:solidFill>
                <a:latin typeface="+mn-lt"/>
                <a:ea typeface="ＭＳ Ｐゴシック" pitchFamily="34" charset="-128"/>
              </a:rPr>
              <a:t>Rates of Growth and Cultural/Religious Differences</a:t>
            </a:r>
          </a:p>
          <a:p>
            <a:pPr marL="285750" indent="-285750" algn="ctr">
              <a:lnSpc>
                <a:spcPct val="80000"/>
              </a:lnSpc>
              <a:defRPr/>
            </a:pPr>
            <a:endParaRPr lang="en-US" altLang="ja-JP" dirty="0" smtClean="0">
              <a:latin typeface="+mn-lt"/>
              <a:ea typeface="ＭＳ Ｐゴシック" pitchFamily="34" charset="-128"/>
            </a:endParaRPr>
          </a:p>
          <a:p>
            <a:pPr marL="285750" indent="-285750">
              <a:lnSpc>
                <a:spcPct val="80000"/>
              </a:lnSpc>
              <a:buFont typeface="Wingdings" pitchFamily="2" charset="2"/>
              <a:buChar char="Ø"/>
              <a:defRPr/>
            </a:pPr>
            <a:r>
              <a:rPr lang="en-US" dirty="0" smtClean="0">
                <a:latin typeface="+mn-lt"/>
              </a:rPr>
              <a:t>The </a:t>
            </a:r>
            <a:r>
              <a:rPr lang="en-US" b="1" dirty="0">
                <a:latin typeface="+mn-lt"/>
              </a:rPr>
              <a:t>speed </a:t>
            </a:r>
            <a:r>
              <a:rPr lang="en-US" b="1" dirty="0" smtClean="0">
                <a:latin typeface="+mn-lt"/>
              </a:rPr>
              <a:t>with </a:t>
            </a:r>
            <a:r>
              <a:rPr lang="en-US" b="1" dirty="0">
                <a:latin typeface="+mn-lt"/>
              </a:rPr>
              <a:t>which immigration has grown </a:t>
            </a:r>
            <a:r>
              <a:rPr lang="en-US" dirty="0">
                <a:latin typeface="+mn-lt"/>
              </a:rPr>
              <a:t>fuels natural anxieties about social and cultural </a:t>
            </a:r>
            <a:r>
              <a:rPr lang="en-US" dirty="0" smtClean="0">
                <a:latin typeface="+mn-lt"/>
              </a:rPr>
              <a:t>change and brings to the </a:t>
            </a:r>
            <a:r>
              <a:rPr lang="en-US" b="1" dirty="0" smtClean="0">
                <a:latin typeface="+mn-lt"/>
              </a:rPr>
              <a:t>fore national identity insecurities </a:t>
            </a:r>
            <a:r>
              <a:rPr lang="en-US" dirty="0" smtClean="0">
                <a:latin typeface="+mn-lt"/>
              </a:rPr>
              <a:t>and apprehensions.</a:t>
            </a:r>
            <a:endParaRPr lang="en-US" dirty="0">
              <a:latin typeface="+mn-lt"/>
            </a:endParaRPr>
          </a:p>
          <a:p>
            <a:pPr>
              <a:lnSpc>
                <a:spcPct val="80000"/>
              </a:lnSpc>
              <a:buFont typeface="Wingdings" pitchFamily="2" charset="2"/>
              <a:buChar char="Ø"/>
              <a:defRPr/>
            </a:pPr>
            <a:endParaRPr lang="en-US" dirty="0">
              <a:latin typeface="+mn-lt"/>
            </a:endParaRPr>
          </a:p>
          <a:p>
            <a:pPr marL="285750" indent="-285750">
              <a:lnSpc>
                <a:spcPct val="80000"/>
              </a:lnSpc>
              <a:buFont typeface="Wingdings" pitchFamily="2" charset="2"/>
              <a:buChar char="Ø"/>
              <a:defRPr/>
            </a:pPr>
            <a:r>
              <a:rPr lang="en-US" dirty="0">
                <a:latin typeface="+mn-lt"/>
              </a:rPr>
              <a:t>Adding to this anxiety is the fact that many (and in some cases </a:t>
            </a:r>
            <a:r>
              <a:rPr lang="en-US" i="1" dirty="0">
                <a:latin typeface="+mn-lt"/>
              </a:rPr>
              <a:t>most</a:t>
            </a:r>
            <a:r>
              <a:rPr lang="en-US" dirty="0">
                <a:latin typeface="+mn-lt"/>
              </a:rPr>
              <a:t>) new immigrants come from countries of large social, </a:t>
            </a:r>
            <a:r>
              <a:rPr lang="en-US" dirty="0" smtClean="0">
                <a:latin typeface="+mn-lt"/>
              </a:rPr>
              <a:t>cultural and ethnic “distances”.</a:t>
            </a:r>
            <a:endParaRPr lang="en-US" dirty="0">
              <a:latin typeface="+mn-lt"/>
            </a:endParaRPr>
          </a:p>
          <a:p>
            <a:pPr>
              <a:lnSpc>
                <a:spcPct val="80000"/>
              </a:lnSpc>
              <a:buFont typeface="Wingdings" pitchFamily="2" charset="2"/>
              <a:buNone/>
              <a:defRPr/>
            </a:pPr>
            <a:endParaRPr lang="en-US" dirty="0">
              <a:latin typeface="+mn-lt"/>
            </a:endParaRPr>
          </a:p>
          <a:p>
            <a:pPr marL="742950" lvl="1" indent="-285750">
              <a:lnSpc>
                <a:spcPct val="80000"/>
              </a:lnSpc>
              <a:buFont typeface="Arial" pitchFamily="34" charset="0"/>
              <a:buChar char="•"/>
              <a:defRPr/>
            </a:pPr>
            <a:r>
              <a:rPr lang="en-US" dirty="0">
                <a:latin typeface="+mn-lt"/>
              </a:rPr>
              <a:t>In recent years, </a:t>
            </a:r>
            <a:r>
              <a:rPr lang="en-US" b="1" dirty="0">
                <a:latin typeface="+mn-lt"/>
              </a:rPr>
              <a:t>religious distance </a:t>
            </a:r>
            <a:r>
              <a:rPr lang="en-US" dirty="0">
                <a:latin typeface="+mn-lt"/>
              </a:rPr>
              <a:t>has often seemed to take “pride of place” among these differences and has defined much of the anxiety</a:t>
            </a:r>
            <a:r>
              <a:rPr lang="en-US" dirty="0" smtClean="0">
                <a:latin typeface="+mn-lt"/>
              </a:rPr>
              <a:t>.</a:t>
            </a:r>
          </a:p>
          <a:p>
            <a:pPr marL="742950" lvl="1" indent="-285750">
              <a:lnSpc>
                <a:spcPct val="80000"/>
              </a:lnSpc>
              <a:buFont typeface="Arial" pitchFamily="34" charset="0"/>
              <a:buChar char="•"/>
              <a:defRPr/>
            </a:pPr>
            <a:endParaRPr lang="en-US" dirty="0">
              <a:latin typeface="+mn-lt"/>
            </a:endParaRPr>
          </a:p>
          <a:p>
            <a:pPr marL="742950" lvl="1" indent="-285750">
              <a:lnSpc>
                <a:spcPct val="80000"/>
              </a:lnSpc>
              <a:buFont typeface="Arial" pitchFamily="34" charset="0"/>
              <a:buChar char="•"/>
              <a:defRPr/>
            </a:pPr>
            <a:r>
              <a:rPr lang="en-US" dirty="0">
                <a:latin typeface="+mn-lt"/>
              </a:rPr>
              <a:t>The increasing </a:t>
            </a:r>
            <a:r>
              <a:rPr lang="en-US" b="1" dirty="0">
                <a:latin typeface="+mn-lt"/>
              </a:rPr>
              <a:t>“visibility” </a:t>
            </a:r>
            <a:r>
              <a:rPr lang="en-US" dirty="0">
                <a:latin typeface="+mn-lt"/>
              </a:rPr>
              <a:t>and </a:t>
            </a:r>
            <a:r>
              <a:rPr lang="en-US" b="1" dirty="0">
                <a:latin typeface="+mn-lt"/>
              </a:rPr>
              <a:t>“otherness” </a:t>
            </a:r>
            <a:r>
              <a:rPr lang="en-US" dirty="0">
                <a:latin typeface="+mn-lt"/>
              </a:rPr>
              <a:t>of some newcomers fuels discomfort among host populations and shapes the reactions to them.</a:t>
            </a:r>
          </a:p>
          <a:p>
            <a:pPr lvl="1">
              <a:lnSpc>
                <a:spcPct val="80000"/>
              </a:lnSpc>
              <a:buFont typeface="Wingdings" pitchFamily="2" charset="2"/>
              <a:buNone/>
              <a:defRPr/>
            </a:pPr>
            <a:endParaRPr lang="en-US" dirty="0" smtClean="0">
              <a:latin typeface="+mn-lt"/>
            </a:endParaRPr>
          </a:p>
          <a:p>
            <a:pPr lvl="1">
              <a:lnSpc>
                <a:spcPct val="80000"/>
              </a:lnSpc>
              <a:buFont typeface="Wingdings" pitchFamily="2" charset="2"/>
              <a:buNone/>
              <a:defRPr/>
            </a:pPr>
            <a:endParaRPr lang="en-US" dirty="0">
              <a:latin typeface="+mn-lt"/>
            </a:endParaRPr>
          </a:p>
          <a:p>
            <a:pPr>
              <a:lnSpc>
                <a:spcPct val="80000"/>
              </a:lnSpc>
              <a:buFont typeface="Wingdings" pitchFamily="2" charset="2"/>
              <a:buNone/>
              <a:defRPr/>
            </a:pPr>
            <a:r>
              <a:rPr lang="en-US" b="1" u="sng" dirty="0" smtClean="0">
                <a:solidFill>
                  <a:srgbClr val="006666"/>
                </a:solidFill>
                <a:latin typeface="+mn-lt"/>
              </a:rPr>
              <a:t>The </a:t>
            </a:r>
            <a:r>
              <a:rPr lang="en-US" b="1" u="sng" dirty="0">
                <a:solidFill>
                  <a:srgbClr val="006666"/>
                </a:solidFill>
                <a:latin typeface="+mn-lt"/>
              </a:rPr>
              <a:t>key “</a:t>
            </a:r>
            <a:r>
              <a:rPr lang="en-US" b="1" u="sng" dirty="0" smtClean="0">
                <a:solidFill>
                  <a:srgbClr val="006666"/>
                </a:solidFill>
                <a:latin typeface="+mn-lt"/>
              </a:rPr>
              <a:t>takeaway”: </a:t>
            </a:r>
            <a:r>
              <a:rPr lang="en-US" dirty="0" smtClean="0">
                <a:latin typeface="+mn-lt"/>
              </a:rPr>
              <a:t>The </a:t>
            </a:r>
            <a:r>
              <a:rPr lang="en-US" dirty="0">
                <a:latin typeface="+mn-lt"/>
              </a:rPr>
              <a:t>manner in which migration has evolved in recent years has </a:t>
            </a:r>
            <a:r>
              <a:rPr lang="en-US" dirty="0" smtClean="0">
                <a:latin typeface="+mn-lt"/>
              </a:rPr>
              <a:t>challenged </a:t>
            </a:r>
            <a:r>
              <a:rPr lang="en-US" dirty="0">
                <a:latin typeface="+mn-lt"/>
              </a:rPr>
              <a:t>host societies’ management models and led to profound and highly visible social and cultural </a:t>
            </a:r>
            <a:r>
              <a:rPr lang="en-US" dirty="0" smtClean="0">
                <a:latin typeface="+mn-lt"/>
              </a:rPr>
              <a:t>change</a:t>
            </a:r>
            <a:r>
              <a:rPr lang="en-US" dirty="0" smtClean="0">
                <a:ea typeface="ＭＳ Ｐゴシック" pitchFamily="34" charset="-128"/>
              </a:rPr>
              <a:t>--</a:t>
            </a:r>
            <a:r>
              <a:rPr lang="en-US" altLang="ja-JP" dirty="0" smtClean="0">
                <a:ea typeface="ＭＳ Ｐゴシック" pitchFamily="34" charset="-128"/>
              </a:rPr>
              <a:t> </a:t>
            </a:r>
            <a:r>
              <a:rPr lang="en-US" b="1" dirty="0" smtClean="0">
                <a:latin typeface="+mn-lt"/>
              </a:rPr>
              <a:t>and </a:t>
            </a:r>
            <a:r>
              <a:rPr lang="en-US" b="1" dirty="0">
                <a:latin typeface="+mn-lt"/>
              </a:rPr>
              <a:t>it has done so almost literally before people’s eyes. </a:t>
            </a:r>
            <a:r>
              <a:rPr lang="en-US" dirty="0">
                <a:latin typeface="+mn-lt"/>
              </a:rPr>
              <a:t>This makes the popular discomfort about migration more understandable and </a:t>
            </a:r>
            <a:r>
              <a:rPr lang="en-US" dirty="0" smtClean="0">
                <a:latin typeface="+mn-lt"/>
              </a:rPr>
              <a:t>frames the </a:t>
            </a:r>
            <a:r>
              <a:rPr lang="en-US" dirty="0">
                <a:latin typeface="+mn-lt"/>
              </a:rPr>
              <a:t>governance challenges discussed </a:t>
            </a:r>
            <a:r>
              <a:rPr lang="en-US" dirty="0" smtClean="0">
                <a:latin typeface="+mn-lt"/>
              </a:rPr>
              <a:t>next…</a:t>
            </a:r>
            <a:endParaRPr lang="en-US"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3505200" y="6532563"/>
            <a:ext cx="2249487" cy="249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altLang="ja-JP" sz="3600" dirty="0">
                <a:ea typeface="ＭＳ Ｐゴシック" pitchFamily="34" charset="-128"/>
              </a:rPr>
              <a:t>Governance Challenge </a:t>
            </a:r>
            <a:r>
              <a:rPr lang="en-US" altLang="ja-JP" sz="3600" dirty="0" smtClean="0">
                <a:ea typeface="ＭＳ Ｐゴシック" pitchFamily="34" charset="-128"/>
              </a:rPr>
              <a:t>1</a:t>
            </a:r>
            <a:endParaRPr lang="en-US" sz="3600" dirty="0"/>
          </a:p>
        </p:txBody>
      </p:sp>
      <p:sp>
        <p:nvSpPr>
          <p:cNvPr id="4" name="TextBox 3"/>
          <p:cNvSpPr txBox="1"/>
          <p:nvPr/>
        </p:nvSpPr>
        <p:spPr>
          <a:xfrm>
            <a:off x="152400" y="838201"/>
            <a:ext cx="8763000" cy="6130909"/>
          </a:xfrm>
          <a:prstGeom prst="rect">
            <a:avLst/>
          </a:prstGeom>
          <a:noFill/>
        </p:spPr>
        <p:txBody>
          <a:bodyPr wrap="square" rtlCol="0">
            <a:spAutoFit/>
          </a:bodyPr>
          <a:lstStyle/>
          <a:p>
            <a:pPr marL="746125" indent="-225425">
              <a:lnSpc>
                <a:spcPct val="80000"/>
              </a:lnSpc>
              <a:defRPr/>
            </a:pPr>
            <a:endParaRPr lang="en-US" altLang="ja-JP" sz="2000" dirty="0" smtClean="0">
              <a:latin typeface="+mn-lt"/>
              <a:ea typeface="ＭＳ Ｐゴシック" pitchFamily="34" charset="-128"/>
            </a:endParaRPr>
          </a:p>
          <a:p>
            <a:pPr marL="746125" indent="-225425" algn="ctr">
              <a:lnSpc>
                <a:spcPct val="80000"/>
              </a:lnSpc>
              <a:defRPr/>
            </a:pP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Immigrant Integration: </a:t>
            </a:r>
          </a:p>
          <a:p>
            <a:pPr marL="746125" indent="-225425" algn="ctr">
              <a:lnSpc>
                <a:spcPct val="80000"/>
              </a:lnSpc>
              <a:defRPr/>
            </a:pP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A Record of Various Forms (and Degrees) of “Failure”</a:t>
            </a:r>
          </a:p>
          <a:p>
            <a:pPr marL="746125" indent="-225425" algn="ctr">
              <a:lnSpc>
                <a:spcPct val="80000"/>
              </a:lnSpc>
              <a:defRPr/>
            </a:pPr>
            <a:endParaRPr lang="en-US" altLang="ja-JP" sz="2800" dirty="0" smtClean="0">
              <a:solidFill>
                <a:srgbClr val="006666"/>
              </a:solidFill>
              <a:latin typeface="+mn-lt"/>
              <a:ea typeface="ＭＳ Ｐゴシック" pitchFamily="34" charset="-128"/>
            </a:endParaRPr>
          </a:p>
          <a:p>
            <a:pPr marL="688975" indent="-350838">
              <a:lnSpc>
                <a:spcPct val="80000"/>
              </a:lnSpc>
              <a:buFont typeface="Wingdings" pitchFamily="2" charset="2"/>
              <a:buChar char="Ø"/>
              <a:defRPr/>
            </a:pPr>
            <a:r>
              <a:rPr lang="en-US" altLang="ja-JP" dirty="0" smtClean="0">
                <a:latin typeface="+mn-lt"/>
                <a:ea typeface="ＭＳ Ｐゴシック" pitchFamily="34" charset="-128"/>
              </a:rPr>
              <a:t>All too frequently immigrant groups and their offspring are well behind natives in:</a:t>
            </a:r>
          </a:p>
          <a:p>
            <a:pPr marL="803275" indent="-339725">
              <a:lnSpc>
                <a:spcPct val="80000"/>
              </a:lnSpc>
              <a:buFont typeface="Wingdings" pitchFamily="2" charset="2"/>
              <a:buChar char="§"/>
              <a:defRPr/>
            </a:pPr>
            <a:endParaRPr lang="en-US" altLang="ja-JP" dirty="0" smtClean="0">
              <a:latin typeface="+mn-lt"/>
              <a:ea typeface="ＭＳ Ｐゴシック" pitchFamily="34" charset="-128"/>
            </a:endParaRPr>
          </a:p>
          <a:p>
            <a:pPr marL="1084263" lvl="3" indent="-339725">
              <a:lnSpc>
                <a:spcPct val="80000"/>
              </a:lnSpc>
              <a:buFont typeface="Wingdings" pitchFamily="2" charset="2"/>
              <a:buChar char="§"/>
              <a:defRPr/>
            </a:pPr>
            <a:r>
              <a:rPr lang="en-US" altLang="ja-JP" dirty="0" smtClean="0">
                <a:latin typeface="+mn-lt"/>
              </a:rPr>
              <a:t>Language ability</a:t>
            </a:r>
          </a:p>
          <a:p>
            <a:pPr marL="1084263" lvl="3" indent="-339725">
              <a:lnSpc>
                <a:spcPct val="80000"/>
              </a:lnSpc>
              <a:buFont typeface="Wingdings" pitchFamily="2" charset="2"/>
              <a:buChar char="§"/>
              <a:defRPr/>
            </a:pPr>
            <a:r>
              <a:rPr lang="en-US" altLang="ja-JP" dirty="0" smtClean="0">
                <a:latin typeface="+mn-lt"/>
                <a:ea typeface="ＭＳ Ｐゴシック" pitchFamily="34" charset="-128"/>
              </a:rPr>
              <a:t>Educational achievement</a:t>
            </a:r>
          </a:p>
          <a:p>
            <a:pPr marL="1084263" lvl="3" indent="-339725">
              <a:lnSpc>
                <a:spcPct val="80000"/>
              </a:lnSpc>
              <a:buFont typeface="Wingdings" pitchFamily="2" charset="2"/>
              <a:buChar char="§"/>
              <a:defRPr/>
            </a:pPr>
            <a:r>
              <a:rPr lang="en-US" altLang="ja-JP" dirty="0" smtClean="0">
                <a:latin typeface="+mn-lt"/>
                <a:ea typeface="ＭＳ Ｐゴシック" pitchFamily="34" charset="-128"/>
              </a:rPr>
              <a:t>Access to opportunity (employment, earnings, quality of housing)</a:t>
            </a:r>
          </a:p>
          <a:p>
            <a:pPr marL="1084263" lvl="3" indent="-339725">
              <a:lnSpc>
                <a:spcPct val="80000"/>
              </a:lnSpc>
              <a:buFont typeface="Wingdings" pitchFamily="2" charset="2"/>
              <a:buChar char="§"/>
              <a:defRPr/>
            </a:pPr>
            <a:r>
              <a:rPr lang="en-US" altLang="ja-JP" dirty="0" smtClean="0">
                <a:latin typeface="+mn-lt"/>
                <a:ea typeface="ＭＳ Ｐゴシック" pitchFamily="34" charset="-128"/>
              </a:rPr>
              <a:t>Social and political engagement.</a:t>
            </a:r>
          </a:p>
          <a:p>
            <a:pPr>
              <a:lnSpc>
                <a:spcPct val="80000"/>
              </a:lnSpc>
              <a:defRPr/>
            </a:pPr>
            <a:endParaRPr lang="en-US" altLang="ja-JP" dirty="0" smtClean="0">
              <a:latin typeface="+mn-lt"/>
              <a:ea typeface="ＭＳ Ｐゴシック" pitchFamily="34" charset="-128"/>
            </a:endParaRPr>
          </a:p>
          <a:p>
            <a:pPr marL="688975" indent="-350838">
              <a:lnSpc>
                <a:spcPct val="80000"/>
              </a:lnSpc>
              <a:defRPr/>
            </a:pPr>
            <a:r>
              <a:rPr lang="en-US" altLang="ja-JP" dirty="0" smtClean="0">
                <a:latin typeface="+mn-lt"/>
              </a:rPr>
              <a:t>	And the </a:t>
            </a:r>
            <a:r>
              <a:rPr lang="en-US" altLang="ja-JP" b="1" dirty="0" smtClean="0">
                <a:latin typeface="+mn-lt"/>
              </a:rPr>
              <a:t>fiscal crisis </a:t>
            </a:r>
            <a:r>
              <a:rPr lang="en-US" altLang="ja-JP" dirty="0" smtClean="0">
                <a:latin typeface="+mn-lt"/>
              </a:rPr>
              <a:t>and lingering economic weakness exacerbates these differences</a:t>
            </a:r>
          </a:p>
          <a:p>
            <a:pPr>
              <a:lnSpc>
                <a:spcPct val="80000"/>
              </a:lnSpc>
              <a:defRPr/>
            </a:pPr>
            <a:endParaRPr lang="en-US" altLang="ja-JP" dirty="0" smtClean="0">
              <a:latin typeface="+mn-lt"/>
              <a:ea typeface="ＭＳ Ｐゴシック" pitchFamily="34" charset="-128"/>
            </a:endParaRPr>
          </a:p>
          <a:p>
            <a:pPr marL="688975" indent="-350838">
              <a:lnSpc>
                <a:spcPct val="80000"/>
              </a:lnSpc>
              <a:buFont typeface="Wingdings" pitchFamily="2" charset="2"/>
              <a:buChar char="Ø"/>
              <a:defRPr/>
            </a:pPr>
            <a:r>
              <a:rPr lang="en-US" altLang="ja-JP" b="1" dirty="0" smtClean="0">
                <a:latin typeface="+mn-lt"/>
              </a:rPr>
              <a:t>The on-the-ground effect:</a:t>
            </a:r>
          </a:p>
          <a:p>
            <a:pPr marL="285750" indent="-285750">
              <a:lnSpc>
                <a:spcPct val="80000"/>
              </a:lnSpc>
              <a:buFont typeface="Wingdings" pitchFamily="2" charset="2"/>
              <a:buChar char="Ø"/>
              <a:defRPr/>
            </a:pPr>
            <a:endParaRPr lang="en-US" altLang="ja-JP" dirty="0" smtClean="0">
              <a:latin typeface="+mn-lt"/>
            </a:endParaRPr>
          </a:p>
          <a:p>
            <a:pPr marL="1084263" lvl="1" indent="-339725">
              <a:lnSpc>
                <a:spcPct val="80000"/>
              </a:lnSpc>
              <a:buFont typeface="Wingdings" pitchFamily="2" charset="2"/>
              <a:buChar char="§"/>
              <a:defRPr/>
            </a:pPr>
            <a:r>
              <a:rPr lang="en-US" altLang="ja-JP" dirty="0" smtClean="0">
                <a:latin typeface="+mn-lt"/>
              </a:rPr>
              <a:t> The building up of </a:t>
            </a:r>
            <a:r>
              <a:rPr lang="en-US" altLang="ja-JP" b="1" i="1" dirty="0" smtClean="0">
                <a:latin typeface="+mn-lt"/>
              </a:rPr>
              <a:t>cumulative disadvantage</a:t>
            </a:r>
            <a:r>
              <a:rPr lang="en-US" altLang="ja-JP" dirty="0" smtClean="0">
                <a:latin typeface="+mn-lt"/>
              </a:rPr>
              <a:t> (expressing itself in varying forms and degrees of </a:t>
            </a:r>
            <a:r>
              <a:rPr lang="en-US" altLang="ja-JP" b="1" dirty="0" smtClean="0">
                <a:latin typeface="+mn-lt"/>
              </a:rPr>
              <a:t>economic, social and political marginalization); </a:t>
            </a:r>
            <a:r>
              <a:rPr lang="en-US" altLang="ja-JP" dirty="0" smtClean="0">
                <a:latin typeface="+mn-lt"/>
              </a:rPr>
              <a:t>and</a:t>
            </a:r>
          </a:p>
          <a:p>
            <a:pPr marL="1084263" lvl="1" indent="-339725">
              <a:lnSpc>
                <a:spcPct val="80000"/>
              </a:lnSpc>
              <a:buFont typeface="Wingdings" pitchFamily="2" charset="2"/>
              <a:buChar char="§"/>
              <a:defRPr/>
            </a:pPr>
            <a:r>
              <a:rPr lang="en-US" altLang="ja-JP" dirty="0" smtClean="0">
                <a:latin typeface="+mn-lt"/>
              </a:rPr>
              <a:t>The breeding of mutual wariness.</a:t>
            </a:r>
          </a:p>
          <a:p>
            <a:pPr marL="742950" lvl="1" indent="-285750">
              <a:lnSpc>
                <a:spcPct val="80000"/>
              </a:lnSpc>
              <a:buFont typeface="Wingdings" pitchFamily="2" charset="2"/>
              <a:buChar char="§"/>
              <a:defRPr/>
            </a:pPr>
            <a:endParaRPr lang="en-US" altLang="ja-JP" dirty="0" smtClean="0">
              <a:latin typeface="+mn-lt"/>
            </a:endParaRPr>
          </a:p>
          <a:p>
            <a:pPr marL="688975" indent="-350838">
              <a:lnSpc>
                <a:spcPct val="80000"/>
              </a:lnSpc>
              <a:buFont typeface="Wingdings" pitchFamily="2" charset="2"/>
              <a:buChar char="Ø"/>
              <a:defRPr/>
            </a:pPr>
            <a:r>
              <a:rPr lang="en-US" altLang="ja-JP" b="1" dirty="0" smtClean="0">
                <a:latin typeface="+mn-lt"/>
                <a:ea typeface="ＭＳ Ｐゴシック" pitchFamily="34" charset="-128"/>
              </a:rPr>
              <a:t>The result</a:t>
            </a:r>
            <a:r>
              <a:rPr lang="en-US" altLang="ja-JP" dirty="0" smtClean="0">
                <a:latin typeface="+mn-lt"/>
                <a:ea typeface="ＭＳ Ｐゴシック" pitchFamily="34" charset="-128"/>
              </a:rPr>
              <a:t>: Many immigrant communities feel aggrieved, while many natives view immigrants and their children with impatience, if not mistrust and suspicion.</a:t>
            </a:r>
          </a:p>
          <a:p>
            <a:endParaRPr lang="en-US" dirty="0" smtClean="0"/>
          </a:p>
          <a:p>
            <a:pPr marL="1203325" lvl="1" indent="-225425">
              <a:lnSpc>
                <a:spcPct val="80000"/>
              </a:lnSpc>
              <a:buFont typeface="Wingdings" pitchFamily="2" charset="2"/>
              <a:buChar char="§"/>
              <a:defRPr/>
            </a:pPr>
            <a:endParaRPr lang="en-US" altLang="ja-JP" dirty="0" smtClean="0">
              <a:latin typeface="+mj-lt"/>
              <a:ea typeface="ＭＳ Ｐゴシック" pitchFamily="34" charset="-128"/>
            </a:endParaRPr>
          </a:p>
          <a:p>
            <a:pPr marL="746125" indent="-225425">
              <a:lnSpc>
                <a:spcPct val="80000"/>
              </a:lnSpc>
              <a:defRPr/>
            </a:pPr>
            <a:endParaRPr lang="en-US" altLang="ja-JP" sz="2000" b="1" dirty="0" smtClean="0">
              <a:latin typeface="+mj-lt"/>
              <a:ea typeface="ＭＳ Ｐゴシック" pitchFamily="34" charset="-128"/>
            </a:endParaRPr>
          </a:p>
          <a:p>
            <a:pPr marL="746125" indent="-225425">
              <a:lnSpc>
                <a:spcPct val="80000"/>
              </a:lnSpc>
              <a:buClr>
                <a:schemeClr val="tx1"/>
              </a:buClr>
              <a:buFont typeface="Wingdings" pitchFamily="2" charset="2"/>
              <a:buAutoNum type="arabicPeriod"/>
              <a:defRPr/>
            </a:pPr>
            <a:endParaRPr lang="en-US" altLang="ja-JP" sz="2000" dirty="0">
              <a:latin typeface="+mj-lt"/>
              <a:ea typeface="ＭＳ Ｐゴシック" pitchFamily="34" charset="-128"/>
            </a:endParaRPr>
          </a:p>
        </p:txBody>
      </p:sp>
      <p:pic>
        <p:nvPicPr>
          <p:cNvPr id="5" name="Picture 2"/>
          <p:cNvPicPr>
            <a:picLocks noChangeAspect="1" noChangeArrowheads="1"/>
          </p:cNvPicPr>
          <p:nvPr/>
        </p:nvPicPr>
        <p:blipFill>
          <a:blip r:embed="rId2" cstate="print"/>
          <a:srcRect/>
          <a:stretch>
            <a:fillRect/>
          </a:stretch>
        </p:blipFill>
        <p:spPr bwMode="auto">
          <a:xfrm>
            <a:off x="3505200" y="6477000"/>
            <a:ext cx="2249487" cy="249237"/>
          </a:xfrm>
          <a:prstGeom prst="rect">
            <a:avLst/>
          </a:prstGeom>
          <a:noFill/>
          <a:ln w="9525">
            <a:noFill/>
            <a:miter lim="800000"/>
            <a:headEnd/>
            <a:tailEnd/>
          </a:ln>
          <a:effectLst/>
        </p:spPr>
      </p:pic>
    </p:spTree>
    <p:extLst>
      <p:ext uri="{BB962C8B-B14F-4D97-AF65-F5344CB8AC3E}">
        <p14:creationId xmlns:p14="http://schemas.microsoft.com/office/powerpoint/2010/main" xmlns="" val="629680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dirty="0" smtClean="0"/>
              <a:t>Governance Challenge II </a:t>
            </a:r>
            <a:endParaRPr lang="en-US" sz="3600" dirty="0"/>
          </a:p>
        </p:txBody>
      </p:sp>
      <p:sp>
        <p:nvSpPr>
          <p:cNvPr id="4" name="TextBox 3"/>
          <p:cNvSpPr txBox="1"/>
          <p:nvPr/>
        </p:nvSpPr>
        <p:spPr>
          <a:xfrm>
            <a:off x="304800" y="990600"/>
            <a:ext cx="8382000" cy="5416868"/>
          </a:xfrm>
          <a:prstGeom prst="rect">
            <a:avLst/>
          </a:prstGeom>
          <a:noFill/>
          <a:ln>
            <a:noFill/>
          </a:ln>
        </p:spPr>
        <p:txBody>
          <a:bodyPr wrap="square" rtlCol="0">
            <a:spAutoFit/>
          </a:bodyPr>
          <a:lstStyle/>
          <a:p>
            <a:pPr algn="ctr" eaLnBrk="1" hangingPunct="1">
              <a:lnSpc>
                <a:spcPct val="80000"/>
              </a:lnSpc>
              <a:defRPr/>
            </a:pP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Being More Mindful of the </a:t>
            </a: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Concerns of </a:t>
            </a: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Countries of Origin</a:t>
            </a:r>
          </a:p>
          <a:p>
            <a:pPr eaLnBrk="1" hangingPunct="1">
              <a:lnSpc>
                <a:spcPct val="80000"/>
              </a:lnSpc>
              <a:defRPr/>
            </a:pPr>
            <a:endParaRPr lang="en-US" altLang="ja-JP" dirty="0" smtClean="0">
              <a:latin typeface="+mn-lt"/>
              <a:ea typeface="ＭＳ Ｐゴシック" pitchFamily="34" charset="-128"/>
            </a:endParaRPr>
          </a:p>
          <a:p>
            <a:pPr marL="742950" indent="-514350">
              <a:lnSpc>
                <a:spcPct val="80000"/>
              </a:lnSpc>
              <a:buFont typeface="Wingdings" pitchFamily="2" charset="2"/>
              <a:buChar char="Ø"/>
              <a:defRPr/>
            </a:pPr>
            <a:r>
              <a:rPr lang="en-US" altLang="ja-JP" sz="2000" dirty="0" smtClean="0">
                <a:effectLst/>
                <a:latin typeface="+mn-lt"/>
              </a:rPr>
              <a:t>For </a:t>
            </a:r>
            <a:r>
              <a:rPr lang="en-US" altLang="ja-JP" sz="2000" dirty="0">
                <a:effectLst/>
                <a:latin typeface="+mn-lt"/>
              </a:rPr>
              <a:t>most developing countries, emigration is first and foremost an</a:t>
            </a:r>
            <a:r>
              <a:rPr lang="en-US" altLang="ja-JP" sz="2000" b="1" dirty="0">
                <a:effectLst/>
                <a:latin typeface="+mn-lt"/>
              </a:rPr>
              <a:t> essential lifeline </a:t>
            </a:r>
            <a:r>
              <a:rPr lang="en-US" altLang="ja-JP" sz="2000" dirty="0">
                <a:effectLst/>
                <a:latin typeface="+mn-lt"/>
              </a:rPr>
              <a:t>for many of their </a:t>
            </a:r>
            <a:r>
              <a:rPr lang="en-US" altLang="ja-JP" sz="2000" dirty="0" smtClean="0">
                <a:effectLst/>
                <a:latin typeface="+mn-lt"/>
              </a:rPr>
              <a:t>citizens-- and (less directly) </a:t>
            </a:r>
            <a:r>
              <a:rPr lang="en-US" altLang="ja-JP" sz="2000" dirty="0">
                <a:effectLst/>
                <a:latin typeface="+mn-lt"/>
              </a:rPr>
              <a:t>for their economies.</a:t>
            </a:r>
          </a:p>
          <a:p>
            <a:pPr marL="742950" indent="-514350" eaLnBrk="1" hangingPunct="1">
              <a:lnSpc>
                <a:spcPct val="80000"/>
              </a:lnSpc>
              <a:defRPr/>
            </a:pPr>
            <a:endParaRPr lang="en-US" altLang="ja-JP" sz="2000" dirty="0">
              <a:effectLst/>
              <a:latin typeface="+mn-lt"/>
              <a:ea typeface="ＭＳ Ｐゴシック" pitchFamily="34" charset="-128"/>
            </a:endParaRPr>
          </a:p>
          <a:p>
            <a:pPr marL="742950" indent="-514350" eaLnBrk="1" hangingPunct="1">
              <a:lnSpc>
                <a:spcPct val="80000"/>
              </a:lnSpc>
              <a:buFont typeface="Wingdings" pitchFamily="2" charset="2"/>
              <a:buChar char="Ø"/>
              <a:defRPr/>
            </a:pPr>
            <a:r>
              <a:rPr lang="en-US" altLang="ja-JP" sz="2000" dirty="0">
                <a:effectLst/>
                <a:latin typeface="+mn-lt"/>
              </a:rPr>
              <a:t>At  the same time, these </a:t>
            </a:r>
            <a:r>
              <a:rPr lang="en-US" altLang="ja-JP" sz="2000" dirty="0" smtClean="0">
                <a:effectLst/>
                <a:latin typeface="+mn-lt"/>
              </a:rPr>
              <a:t>countries </a:t>
            </a:r>
            <a:r>
              <a:rPr lang="en-US" altLang="ja-JP" sz="2000" dirty="0">
                <a:effectLst/>
                <a:latin typeface="+mn-lt"/>
              </a:rPr>
              <a:t>are deeply concerned about the following:</a:t>
            </a:r>
          </a:p>
          <a:p>
            <a:pPr marL="742950" indent="-514350" eaLnBrk="1" hangingPunct="1">
              <a:lnSpc>
                <a:spcPct val="80000"/>
              </a:lnSpc>
              <a:defRPr/>
            </a:pPr>
            <a:endParaRPr lang="en-US" altLang="ja-JP" dirty="0">
              <a:effectLst/>
              <a:latin typeface="+mn-lt"/>
              <a:ea typeface="ＭＳ Ｐゴシック" pitchFamily="34" charset="-128"/>
            </a:endParaRPr>
          </a:p>
          <a:p>
            <a:pPr marL="1143000" lvl="1" indent="-400050" eaLnBrk="1" hangingPunct="1">
              <a:lnSpc>
                <a:spcPct val="80000"/>
              </a:lnSpc>
              <a:buFont typeface="Wingdings" pitchFamily="2" charset="2"/>
              <a:buChar char="§"/>
              <a:defRPr/>
            </a:pPr>
            <a:r>
              <a:rPr lang="en-US" dirty="0" smtClean="0">
                <a:effectLst/>
                <a:latin typeface="+mn-lt"/>
                <a:ea typeface="ＭＳ Ｐゴシック" pitchFamily="34" charset="-128"/>
              </a:rPr>
              <a:t>That </a:t>
            </a:r>
            <a:r>
              <a:rPr lang="en-US" dirty="0">
                <a:effectLst/>
                <a:latin typeface="+mn-lt"/>
                <a:ea typeface="ＭＳ Ｐゴシック" pitchFamily="34" charset="-128"/>
              </a:rPr>
              <a:t>the behavior of some authorities and publics in the countries in which their citizens live and work all too often borders on a </a:t>
            </a:r>
            <a:r>
              <a:rPr lang="en-US" b="1" dirty="0">
                <a:effectLst/>
                <a:latin typeface="+mn-lt"/>
                <a:ea typeface="ＭＳ Ｐゴシック" pitchFamily="34" charset="-128"/>
              </a:rPr>
              <a:t>gross disregard for their citizens’ </a:t>
            </a:r>
            <a:r>
              <a:rPr lang="en-US" b="1" dirty="0" smtClean="0">
                <a:effectLst/>
                <a:latin typeface="+mn-lt"/>
                <a:ea typeface="ＭＳ Ｐゴシック" pitchFamily="34" charset="-128"/>
              </a:rPr>
              <a:t>basic </a:t>
            </a:r>
            <a:r>
              <a:rPr lang="en-US" b="1" dirty="0">
                <a:effectLst/>
                <a:latin typeface="+mn-lt"/>
                <a:ea typeface="ＭＳ Ｐゴシック" pitchFamily="34" charset="-128"/>
              </a:rPr>
              <a:t>rights</a:t>
            </a:r>
            <a:r>
              <a:rPr lang="en-US" dirty="0">
                <a:effectLst/>
                <a:latin typeface="+mn-lt"/>
                <a:ea typeface="ＭＳ Ｐゴシック" pitchFamily="34" charset="-128"/>
              </a:rPr>
              <a:t>.</a:t>
            </a:r>
          </a:p>
          <a:p>
            <a:pPr marL="1143000" lvl="1" indent="-400050" eaLnBrk="1" hangingPunct="1">
              <a:lnSpc>
                <a:spcPct val="80000"/>
              </a:lnSpc>
              <a:buFont typeface="Wingdings" pitchFamily="2" charset="2"/>
              <a:buChar char="§"/>
              <a:defRPr/>
            </a:pPr>
            <a:endParaRPr lang="en-US" dirty="0">
              <a:effectLst/>
              <a:latin typeface="+mn-lt"/>
              <a:ea typeface="ＭＳ Ｐゴシック" pitchFamily="34" charset="-128"/>
            </a:endParaRPr>
          </a:p>
          <a:p>
            <a:pPr marL="1143000" lvl="1" indent="-400050" eaLnBrk="1" hangingPunct="1">
              <a:lnSpc>
                <a:spcPct val="80000"/>
              </a:lnSpc>
              <a:buFont typeface="Wingdings" pitchFamily="2" charset="2"/>
              <a:buChar char="§"/>
              <a:defRPr/>
            </a:pPr>
            <a:r>
              <a:rPr lang="en-US" dirty="0">
                <a:effectLst/>
                <a:latin typeface="+mn-lt"/>
                <a:ea typeface="ＭＳ Ｐゴシック" pitchFamily="34" charset="-128"/>
              </a:rPr>
              <a:t>That the </a:t>
            </a:r>
            <a:r>
              <a:rPr lang="en-US" b="1" dirty="0" smtClean="0">
                <a:effectLst/>
                <a:latin typeface="+mn-lt"/>
                <a:ea typeface="ＭＳ Ｐゴシック" pitchFamily="34" charset="-128"/>
              </a:rPr>
              <a:t>human smuggling and </a:t>
            </a:r>
            <a:r>
              <a:rPr lang="en-US" b="1" dirty="0">
                <a:effectLst/>
                <a:latin typeface="+mn-lt"/>
                <a:ea typeface="ＭＳ Ｐゴシック" pitchFamily="34" charset="-128"/>
              </a:rPr>
              <a:t>trafficking </a:t>
            </a:r>
            <a:r>
              <a:rPr lang="en-US" b="1" dirty="0" smtClean="0">
                <a:effectLst/>
                <a:latin typeface="+mn-lt"/>
                <a:ea typeface="ＭＳ Ｐゴシック" pitchFamily="34" charset="-128"/>
              </a:rPr>
              <a:t>industries </a:t>
            </a:r>
            <a:r>
              <a:rPr lang="en-US" dirty="0" smtClean="0">
                <a:effectLst/>
                <a:latin typeface="+mn-lt"/>
                <a:ea typeface="ＭＳ Ｐゴシック" pitchFamily="34" charset="-128"/>
              </a:rPr>
              <a:t>endanger </a:t>
            </a:r>
            <a:r>
              <a:rPr lang="en-US" dirty="0">
                <a:effectLst/>
                <a:latin typeface="+mn-lt"/>
                <a:ea typeface="ＭＳ Ｐゴシック" pitchFamily="34" charset="-128"/>
              </a:rPr>
              <a:t>their citizens’ lives and systematically exploits them, </a:t>
            </a:r>
            <a:r>
              <a:rPr lang="en-US" i="1" dirty="0">
                <a:effectLst/>
                <a:latin typeface="+mn-lt"/>
                <a:ea typeface="ＭＳ Ｐゴシック" pitchFamily="34" charset="-128"/>
              </a:rPr>
              <a:t>while undermining the legitimacy of their public institutions and complicating their relationships with transit and destination country governments.</a:t>
            </a:r>
          </a:p>
          <a:p>
            <a:pPr marL="1143000" lvl="1" indent="-400050" eaLnBrk="1" hangingPunct="1">
              <a:lnSpc>
                <a:spcPct val="80000"/>
              </a:lnSpc>
              <a:buFont typeface="Wingdings" pitchFamily="2" charset="2"/>
              <a:buChar char="§"/>
              <a:defRPr/>
            </a:pPr>
            <a:endParaRPr lang="en-US" dirty="0">
              <a:effectLst/>
              <a:latin typeface="+mn-lt"/>
              <a:ea typeface="ＭＳ Ｐゴシック" pitchFamily="34" charset="-128"/>
            </a:endParaRPr>
          </a:p>
          <a:p>
            <a:pPr marL="1143000" lvl="1" indent="-400050" eaLnBrk="1" hangingPunct="1">
              <a:lnSpc>
                <a:spcPct val="80000"/>
              </a:lnSpc>
              <a:buFont typeface="Wingdings" pitchFamily="2" charset="2"/>
              <a:buChar char="§"/>
              <a:defRPr/>
            </a:pPr>
            <a:r>
              <a:rPr lang="en-US" dirty="0">
                <a:effectLst/>
                <a:latin typeface="+mn-lt"/>
                <a:ea typeface="ＭＳ Ｐゴシック" pitchFamily="34" charset="-128"/>
              </a:rPr>
              <a:t>That the increasingly selective immigration policies of rich societies may be tapping too deeply into their human capital pool (the </a:t>
            </a:r>
            <a:r>
              <a:rPr lang="en-US" b="1" dirty="0">
                <a:effectLst/>
                <a:latin typeface="+mn-lt"/>
                <a:ea typeface="ＭＳ Ｐゴシック" pitchFamily="34" charset="-128"/>
              </a:rPr>
              <a:t>“brain drain</a:t>
            </a:r>
            <a:r>
              <a:rPr lang="en-US" dirty="0">
                <a:effectLst/>
                <a:latin typeface="+mn-lt"/>
                <a:ea typeface="ＭＳ Ｐゴシック" pitchFamily="34" charset="-128"/>
              </a:rPr>
              <a:t>” issue). </a:t>
            </a:r>
          </a:p>
          <a:p>
            <a:endParaRPr lang="en-US" dirty="0">
              <a:latin typeface="+mn-lt"/>
            </a:endParaRPr>
          </a:p>
        </p:txBody>
      </p:sp>
      <p:pic>
        <p:nvPicPr>
          <p:cNvPr id="5" name="Picture 2"/>
          <p:cNvPicPr>
            <a:picLocks noChangeAspect="1" noChangeArrowheads="1"/>
          </p:cNvPicPr>
          <p:nvPr/>
        </p:nvPicPr>
        <p:blipFill>
          <a:blip r:embed="rId2" cstate="print"/>
          <a:srcRect/>
          <a:stretch>
            <a:fillRect/>
          </a:stretch>
        </p:blipFill>
        <p:spPr bwMode="auto">
          <a:xfrm>
            <a:off x="3541713" y="6532563"/>
            <a:ext cx="2249487" cy="249237"/>
          </a:xfrm>
          <a:prstGeom prst="rect">
            <a:avLst/>
          </a:prstGeom>
          <a:noFill/>
          <a:ln w="9525">
            <a:noFill/>
            <a:miter lim="800000"/>
            <a:headEnd/>
            <a:tailEnd/>
          </a:ln>
          <a:effectLst/>
        </p:spPr>
      </p:pic>
    </p:spTree>
    <p:extLst>
      <p:ext uri="{BB962C8B-B14F-4D97-AF65-F5344CB8AC3E}">
        <p14:creationId xmlns:p14="http://schemas.microsoft.com/office/powerpoint/2010/main" xmlns="" val="30683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altLang="ja-JP" sz="3600" dirty="0">
                <a:ea typeface="ＭＳ Ｐゴシック" pitchFamily="34" charset="-128"/>
              </a:rPr>
              <a:t>Governance Challenge </a:t>
            </a:r>
            <a:r>
              <a:rPr lang="en-US" altLang="ja-JP" sz="3600" dirty="0" smtClean="0">
                <a:ea typeface="ＭＳ Ｐゴシック" pitchFamily="34" charset="-128"/>
              </a:rPr>
              <a:t>III</a:t>
            </a:r>
            <a:endParaRPr lang="en-US" sz="3600" dirty="0"/>
          </a:p>
        </p:txBody>
      </p:sp>
      <p:sp>
        <p:nvSpPr>
          <p:cNvPr id="4" name="TextBox 3"/>
          <p:cNvSpPr txBox="1"/>
          <p:nvPr/>
        </p:nvSpPr>
        <p:spPr>
          <a:xfrm>
            <a:off x="301978" y="1066800"/>
            <a:ext cx="8610600" cy="5170646"/>
          </a:xfrm>
          <a:prstGeom prst="rect">
            <a:avLst/>
          </a:prstGeom>
          <a:noFill/>
          <a:effectLst/>
        </p:spPr>
        <p:txBody>
          <a:bodyPr wrap="square" rtlCol="0">
            <a:spAutoFit/>
          </a:bodyPr>
          <a:lstStyle/>
          <a:p>
            <a:pPr marL="285750" indent="-285750" algn="ctr" eaLnBrk="1" hangingPunct="1">
              <a:lnSpc>
                <a:spcPct val="80000"/>
              </a:lnSpc>
              <a:defRPr/>
            </a:pP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Controlling Illegal Immigration </a:t>
            </a:r>
            <a:r>
              <a:rPr lang="en-US" altLang="ja-JP" sz="2800" i="1" u="sng" dirty="0" smtClean="0">
                <a:solidFill>
                  <a:srgbClr val="006666"/>
                </a:solidFill>
                <a:effectLst>
                  <a:outerShdw blurRad="38100" dist="38100" dir="2700000" algn="tl">
                    <a:srgbClr val="000000">
                      <a:alpha val="43137"/>
                    </a:srgbClr>
                  </a:outerShdw>
                </a:effectLst>
                <a:latin typeface="+mj-lt"/>
                <a:ea typeface="ＭＳ Ｐゴシック" pitchFamily="34" charset="-128"/>
              </a:rPr>
              <a:t>and</a:t>
            </a: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 Resisting the </a:t>
            </a:r>
          </a:p>
          <a:p>
            <a:pPr marL="285750" indent="-285750" algn="ctr" eaLnBrk="1" hangingPunct="1">
              <a:lnSpc>
                <a:spcPct val="80000"/>
              </a:lnSpc>
              <a:defRPr/>
            </a:pPr>
            <a:r>
              <a:rPr lang="en-US" altLang="ja-JP" sz="2800" dirty="0" smtClean="0">
                <a:solidFill>
                  <a:srgbClr val="006666"/>
                </a:solidFill>
                <a:effectLst>
                  <a:outerShdw blurRad="38100" dist="38100" dir="2700000" algn="tl">
                    <a:srgbClr val="000000">
                      <a:alpha val="43137"/>
                    </a:srgbClr>
                  </a:outerShdw>
                </a:effectLst>
                <a:latin typeface="+mj-lt"/>
                <a:ea typeface="ＭＳ Ｐゴシック" pitchFamily="34" charset="-128"/>
              </a:rPr>
              <a:t>Irresponsible Growth of Immigration</a:t>
            </a:r>
          </a:p>
          <a:p>
            <a:pPr marL="285750" indent="-285750" eaLnBrk="1" hangingPunct="1">
              <a:lnSpc>
                <a:spcPct val="80000"/>
              </a:lnSpc>
              <a:buFont typeface="Arial" pitchFamily="34" charset="0"/>
              <a:buChar char="•"/>
              <a:defRPr/>
            </a:pPr>
            <a:endParaRPr lang="en-US" altLang="ja-JP" sz="1600" dirty="0" smtClean="0">
              <a:latin typeface="+mn-lt"/>
              <a:ea typeface="ＭＳ Ｐゴシック" pitchFamily="34" charset="-128"/>
            </a:endParaRPr>
          </a:p>
          <a:p>
            <a:pPr marL="744538" indent="-519113" eaLnBrk="1" hangingPunct="1">
              <a:lnSpc>
                <a:spcPct val="80000"/>
              </a:lnSpc>
              <a:buFont typeface="Wingdings" pitchFamily="2" charset="2"/>
              <a:buChar char="Ø"/>
              <a:defRPr/>
            </a:pPr>
            <a:r>
              <a:rPr lang="en-US" altLang="ja-JP" sz="2000" dirty="0" smtClean="0">
                <a:latin typeface="+mn-lt"/>
              </a:rPr>
              <a:t>The </a:t>
            </a:r>
            <a:r>
              <a:rPr lang="en-US" altLang="ja-JP" sz="2000" dirty="0">
                <a:latin typeface="+mn-lt"/>
              </a:rPr>
              <a:t>essence of success on migration is managing an </a:t>
            </a:r>
            <a:r>
              <a:rPr lang="en-US" altLang="ja-JP" sz="2000" b="1" dirty="0" smtClean="0">
                <a:latin typeface="+mn-lt"/>
              </a:rPr>
              <a:t>orderly and </a:t>
            </a:r>
            <a:r>
              <a:rPr lang="en-US" altLang="ja-JP" sz="2000" b="1" dirty="0">
                <a:latin typeface="+mn-lt"/>
              </a:rPr>
              <a:t>flexibly regulated flow of legal </a:t>
            </a:r>
            <a:r>
              <a:rPr lang="en-US" altLang="ja-JP" sz="2000" b="1" dirty="0" smtClean="0">
                <a:latin typeface="+mn-lt"/>
              </a:rPr>
              <a:t>immigrants.</a:t>
            </a:r>
            <a:endParaRPr lang="en-US" altLang="ja-JP" sz="2000" dirty="0">
              <a:latin typeface="+mn-lt"/>
            </a:endParaRPr>
          </a:p>
          <a:p>
            <a:pPr marL="744538" indent="-519113" eaLnBrk="1" hangingPunct="1">
              <a:lnSpc>
                <a:spcPct val="80000"/>
              </a:lnSpc>
              <a:defRPr/>
            </a:pPr>
            <a:endParaRPr lang="en-US" sz="1600" dirty="0">
              <a:latin typeface="+mn-lt"/>
              <a:ea typeface="ＭＳ Ｐゴシック" pitchFamily="34" charset="-128"/>
            </a:endParaRPr>
          </a:p>
          <a:p>
            <a:pPr marL="744538" indent="-519113">
              <a:lnSpc>
                <a:spcPct val="80000"/>
              </a:lnSpc>
              <a:buFont typeface="Wingdings" pitchFamily="2" charset="2"/>
              <a:buChar char="Ø"/>
              <a:defRPr/>
            </a:pPr>
            <a:r>
              <a:rPr lang="en-US" altLang="ja-JP" sz="2000" dirty="0">
                <a:latin typeface="+mn-lt"/>
              </a:rPr>
              <a:t>But managing legal migration well </a:t>
            </a:r>
            <a:r>
              <a:rPr lang="en-US" altLang="ja-JP" sz="2000" dirty="0" smtClean="0">
                <a:latin typeface="+mn-lt"/>
              </a:rPr>
              <a:t>may </a:t>
            </a:r>
            <a:r>
              <a:rPr lang="en-US" altLang="ja-JP" sz="2000" dirty="0">
                <a:latin typeface="+mn-lt"/>
              </a:rPr>
              <a:t>not </a:t>
            </a:r>
            <a:r>
              <a:rPr lang="en-US" altLang="ja-JP" sz="2000" dirty="0" smtClean="0">
                <a:latin typeface="+mn-lt"/>
              </a:rPr>
              <a:t>be enough </a:t>
            </a:r>
            <a:r>
              <a:rPr lang="en-US" altLang="ja-JP" sz="2000" dirty="0">
                <a:latin typeface="+mn-lt"/>
              </a:rPr>
              <a:t>either to turn the tables on gaining more from migration or on how immigration is perceived in many countries. To do so requires two additional things:</a:t>
            </a:r>
          </a:p>
          <a:p>
            <a:pPr marL="1200150" lvl="2" indent="-285750">
              <a:lnSpc>
                <a:spcPct val="80000"/>
              </a:lnSpc>
              <a:buFont typeface="Wingdings" pitchFamily="2" charset="2"/>
              <a:buChar char="§"/>
              <a:defRPr/>
            </a:pPr>
            <a:endParaRPr lang="en-US" altLang="ja-JP" dirty="0">
              <a:latin typeface="+mn-lt"/>
            </a:endParaRPr>
          </a:p>
          <a:p>
            <a:pPr marL="1200150" lvl="3" indent="-285750">
              <a:lnSpc>
                <a:spcPct val="80000"/>
              </a:lnSpc>
              <a:buFont typeface="Wingdings" pitchFamily="2" charset="2"/>
              <a:buChar char="§"/>
              <a:defRPr/>
            </a:pPr>
            <a:r>
              <a:rPr lang="en-US" altLang="ja-JP" dirty="0">
                <a:latin typeface="+mn-lt"/>
              </a:rPr>
              <a:t>Success in </a:t>
            </a:r>
            <a:r>
              <a:rPr lang="en-US" altLang="ja-JP" b="1" dirty="0">
                <a:latin typeface="+mn-lt"/>
              </a:rPr>
              <a:t>controlling illegal immigration </a:t>
            </a:r>
            <a:r>
              <a:rPr lang="en-US" altLang="ja-JP" dirty="0">
                <a:latin typeface="+mn-lt"/>
              </a:rPr>
              <a:t>(the US is the “poster child” of failure in this </a:t>
            </a:r>
            <a:r>
              <a:rPr lang="en-US" altLang="ja-JP" dirty="0" smtClean="0">
                <a:latin typeface="+mn-lt"/>
              </a:rPr>
              <a:t>regard– although things may be changing…)</a:t>
            </a:r>
            <a:endParaRPr lang="en-US" altLang="ja-JP" dirty="0">
              <a:latin typeface="+mn-lt"/>
            </a:endParaRPr>
          </a:p>
          <a:p>
            <a:pPr marL="1200150" lvl="3" indent="-285750">
              <a:lnSpc>
                <a:spcPct val="80000"/>
              </a:lnSpc>
              <a:buFont typeface="Wingdings" pitchFamily="2" charset="2"/>
              <a:buChar char="§"/>
              <a:defRPr/>
            </a:pPr>
            <a:endParaRPr lang="en-US" altLang="ja-JP" dirty="0" smtClean="0">
              <a:latin typeface="+mn-lt"/>
            </a:endParaRPr>
          </a:p>
          <a:p>
            <a:pPr marL="1200150" lvl="3" indent="-285750">
              <a:lnSpc>
                <a:spcPct val="80000"/>
              </a:lnSpc>
              <a:buFont typeface="Wingdings" pitchFamily="2" charset="2"/>
              <a:buChar char="§"/>
              <a:defRPr/>
            </a:pPr>
            <a:r>
              <a:rPr lang="en-US" altLang="ja-JP" dirty="0" smtClean="0">
                <a:effectLst/>
                <a:latin typeface="+mn-lt"/>
              </a:rPr>
              <a:t>Maintaining </a:t>
            </a:r>
            <a:r>
              <a:rPr lang="en-US" altLang="ja-JP" dirty="0">
                <a:effectLst/>
                <a:latin typeface="+mn-lt"/>
              </a:rPr>
              <a:t>a </a:t>
            </a:r>
            <a:r>
              <a:rPr lang="en-US" altLang="ja-JP" dirty="0" smtClean="0">
                <a:effectLst/>
                <a:latin typeface="+mn-lt"/>
              </a:rPr>
              <a:t>sense of measure in</a:t>
            </a:r>
            <a:r>
              <a:rPr lang="en-US" altLang="ja-JP" b="1" dirty="0" smtClean="0">
                <a:effectLst/>
                <a:latin typeface="+mn-lt"/>
              </a:rPr>
              <a:t> how </a:t>
            </a:r>
            <a:r>
              <a:rPr lang="en-US" altLang="ja-JP" b="1" dirty="0">
                <a:effectLst/>
                <a:latin typeface="+mn-lt"/>
              </a:rPr>
              <a:t>to grow a legal immigration flow </a:t>
            </a:r>
            <a:r>
              <a:rPr lang="en-US" altLang="ja-JP" dirty="0">
                <a:effectLst/>
                <a:latin typeface="+mn-lt"/>
              </a:rPr>
              <a:t>(Spain </a:t>
            </a:r>
            <a:r>
              <a:rPr lang="en-US" altLang="ja-JP" dirty="0">
                <a:latin typeface="+mn-lt"/>
              </a:rPr>
              <a:t>is the poster child of </a:t>
            </a:r>
            <a:r>
              <a:rPr lang="en-US" altLang="ja-JP" dirty="0" smtClean="0">
                <a:latin typeface="+mn-lt"/>
              </a:rPr>
              <a:t>how </a:t>
            </a:r>
            <a:r>
              <a:rPr lang="en-US" altLang="ja-JP" i="1" dirty="0" smtClean="0">
                <a:latin typeface="+mn-lt"/>
              </a:rPr>
              <a:t>not</a:t>
            </a:r>
            <a:r>
              <a:rPr lang="en-US" altLang="ja-JP" dirty="0" smtClean="0">
                <a:latin typeface="+mn-lt"/>
              </a:rPr>
              <a:t> to </a:t>
            </a:r>
            <a:r>
              <a:rPr lang="en-US" altLang="ja-JP" dirty="0">
                <a:latin typeface="+mn-lt"/>
              </a:rPr>
              <a:t>do so</a:t>
            </a:r>
            <a:r>
              <a:rPr lang="en-US" altLang="ja-JP" dirty="0" smtClean="0">
                <a:latin typeface="+mn-lt"/>
              </a:rPr>
              <a:t>).</a:t>
            </a:r>
            <a:endParaRPr lang="en-US" altLang="ja-JP" dirty="0">
              <a:latin typeface="+mn-lt"/>
            </a:endParaRPr>
          </a:p>
          <a:p>
            <a:pPr lvl="1" eaLnBrk="1" hangingPunct="1">
              <a:lnSpc>
                <a:spcPct val="80000"/>
              </a:lnSpc>
              <a:buFont typeface="Wingdings" pitchFamily="2" charset="2"/>
              <a:buNone/>
              <a:defRPr/>
            </a:pPr>
            <a:endParaRPr lang="en-US" altLang="ja-JP" sz="1400" dirty="0">
              <a:latin typeface="+mn-lt"/>
              <a:ea typeface="ＭＳ Ｐゴシック" pitchFamily="34" charset="-128"/>
            </a:endParaRPr>
          </a:p>
          <a:p>
            <a:pPr marL="744538" indent="-519113" eaLnBrk="1" hangingPunct="1">
              <a:lnSpc>
                <a:spcPct val="80000"/>
              </a:lnSpc>
              <a:buFont typeface="Wingdings" pitchFamily="2" charset="2"/>
              <a:buChar char="Ø"/>
              <a:defRPr/>
            </a:pPr>
            <a:r>
              <a:rPr lang="en-US" altLang="ja-JP" sz="2000" dirty="0" smtClean="0">
                <a:effectLst/>
                <a:latin typeface="+mn-lt"/>
              </a:rPr>
              <a:t>Good management and legality serve </a:t>
            </a:r>
            <a:r>
              <a:rPr lang="en-US" altLang="ja-JP" sz="2000" dirty="0" smtClean="0">
                <a:latin typeface="+mn-lt"/>
              </a:rPr>
              <a:t>the interests of most immigration actors well-- </a:t>
            </a:r>
            <a:r>
              <a:rPr lang="en-US" altLang="ja-JP" sz="2000" b="1" dirty="0" smtClean="0">
                <a:latin typeface="+mn-lt"/>
              </a:rPr>
              <a:t>except </a:t>
            </a:r>
            <a:r>
              <a:rPr lang="en-US" altLang="ja-JP" sz="2000" dirty="0" smtClean="0">
                <a:latin typeface="+mn-lt"/>
              </a:rPr>
              <a:t>those of</a:t>
            </a:r>
            <a:r>
              <a:rPr lang="en-US" altLang="ja-JP" sz="2000" b="1" dirty="0" smtClean="0">
                <a:latin typeface="+mn-lt"/>
              </a:rPr>
              <a:t> </a:t>
            </a:r>
            <a:r>
              <a:rPr lang="en-US" altLang="ja-JP" sz="2000" dirty="0" smtClean="0">
                <a:latin typeface="+mn-lt"/>
              </a:rPr>
              <a:t>the criminal syndicates that move people, unscrupulous employers, family networks, the “migration facilitation industry,” and oblivious and/or completely self-interested consumers.  </a:t>
            </a:r>
          </a:p>
          <a:p>
            <a:endParaRPr lang="en-US" dirty="0">
              <a:latin typeface="+mn-lt"/>
            </a:endParaRPr>
          </a:p>
        </p:txBody>
      </p:sp>
      <p:pic>
        <p:nvPicPr>
          <p:cNvPr id="5" name="Picture 2"/>
          <p:cNvPicPr>
            <a:picLocks noChangeAspect="1" noChangeArrowheads="1"/>
          </p:cNvPicPr>
          <p:nvPr/>
        </p:nvPicPr>
        <p:blipFill>
          <a:blip r:embed="rId2" cstate="print"/>
          <a:srcRect/>
          <a:stretch>
            <a:fillRect/>
          </a:stretch>
        </p:blipFill>
        <p:spPr bwMode="auto">
          <a:xfrm>
            <a:off x="3505200" y="6477000"/>
            <a:ext cx="2249487" cy="249237"/>
          </a:xfrm>
          <a:prstGeom prst="rect">
            <a:avLst/>
          </a:prstGeom>
          <a:noFill/>
          <a:ln w="9525">
            <a:noFill/>
            <a:miter lim="800000"/>
            <a:headEnd/>
            <a:tailEnd/>
          </a:ln>
          <a:effectLst/>
        </p:spPr>
      </p:pic>
    </p:spTree>
    <p:extLst>
      <p:ext uri="{BB962C8B-B14F-4D97-AF65-F5344CB8AC3E}">
        <p14:creationId xmlns:p14="http://schemas.microsoft.com/office/powerpoint/2010/main" xmlns="" val="35339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82000" cy="1143000"/>
          </a:xfrm>
        </p:spPr>
        <p:txBody>
          <a:bodyPr>
            <a:normAutofit/>
          </a:bodyPr>
          <a:lstStyle/>
          <a:p>
            <a:pPr eaLnBrk="1" fontAlgn="auto" hangingPunct="1">
              <a:spcAft>
                <a:spcPts val="0"/>
              </a:spcAft>
              <a:defRPr/>
            </a:pPr>
            <a:r>
              <a:rPr lang="en-US" sz="4000" dirty="0" smtClean="0"/>
              <a:t>Key Observations</a:t>
            </a:r>
            <a:endParaRPr lang="en-US" sz="4000" dirty="0"/>
          </a:p>
        </p:txBody>
      </p:sp>
      <p:sp>
        <p:nvSpPr>
          <p:cNvPr id="4" name="Rectangle 4"/>
          <p:cNvSpPr>
            <a:spLocks noGrp="1" noChangeArrowheads="1"/>
          </p:cNvSpPr>
          <p:nvPr>
            <p:ph type="subTitle" idx="4294967295"/>
          </p:nvPr>
        </p:nvSpPr>
        <p:spPr>
          <a:xfrm>
            <a:off x="381000" y="1371600"/>
            <a:ext cx="8305800" cy="5562600"/>
          </a:xfrm>
        </p:spPr>
        <p:txBody>
          <a:bodyPr rtlCol="0">
            <a:noAutofit/>
          </a:bodyPr>
          <a:lstStyle/>
          <a:p>
            <a:pPr marL="685800" indent="-514350" eaLnBrk="1" hangingPunct="1">
              <a:lnSpc>
                <a:spcPct val="80000"/>
              </a:lnSpc>
              <a:buFont typeface="Wingdings" pitchFamily="2" charset="2"/>
              <a:buChar char="Ø"/>
              <a:defRPr/>
            </a:pPr>
            <a:r>
              <a:rPr lang="en-US" altLang="ja-JP" sz="2400" dirty="0" smtClean="0">
                <a:ea typeface="ＭＳ Ｐゴシック" pitchFamily="34" charset="-128"/>
              </a:rPr>
              <a:t>International migration, a key byproduct of globalization, is already one of this century’s unavoidable issues; it will only become more so as the century progresses.</a:t>
            </a:r>
            <a:br>
              <a:rPr lang="en-US" altLang="ja-JP" sz="2400" dirty="0" smtClean="0">
                <a:ea typeface="ＭＳ Ｐゴシック" pitchFamily="34" charset="-128"/>
              </a:rPr>
            </a:br>
            <a:endParaRPr lang="en-US" altLang="ja-JP" sz="2400" dirty="0" smtClean="0">
              <a:ea typeface="ＭＳ Ｐゴシック" pitchFamily="34" charset="-128"/>
            </a:endParaRPr>
          </a:p>
          <a:p>
            <a:pPr marL="685800" indent="-514350" eaLnBrk="1" hangingPunct="1">
              <a:lnSpc>
                <a:spcPct val="80000"/>
              </a:lnSpc>
              <a:buFont typeface="Wingdings" pitchFamily="2" charset="2"/>
              <a:buChar char="Ø"/>
              <a:defRPr/>
            </a:pPr>
            <a:r>
              <a:rPr lang="en-US" altLang="ja-JP" sz="2400" dirty="0" smtClean="0">
                <a:ea typeface="ＭＳ Ｐゴシック" pitchFamily="34" charset="-128"/>
              </a:rPr>
              <a:t>Few issues seem to be pricklier for high-income societies than migration. Yet good management of the issue </a:t>
            </a:r>
            <a:r>
              <a:rPr lang="en-US" altLang="ja-JP" sz="2400" b="1" dirty="0" smtClean="0">
                <a:ea typeface="ＭＳ Ｐゴシック" pitchFamily="34" charset="-128"/>
              </a:rPr>
              <a:t>is</a:t>
            </a:r>
            <a:r>
              <a:rPr lang="en-US" altLang="ja-JP" sz="2400" dirty="0" smtClean="0">
                <a:ea typeface="ＭＳ Ｐゴシック" pitchFamily="34" charset="-128"/>
              </a:rPr>
              <a:t> possible. </a:t>
            </a:r>
            <a:r>
              <a:rPr lang="en-US" altLang="ja-JP" sz="2400" b="1" dirty="0" smtClean="0">
                <a:ea typeface="ＭＳ Ｐゴシック" pitchFamily="34" charset="-128"/>
              </a:rPr>
              <a:t>It requires both a whole-of-government and a whole-of-society approach: a rarity everywhere.</a:t>
            </a:r>
            <a:br>
              <a:rPr lang="en-US" altLang="ja-JP" sz="2400" b="1" dirty="0" smtClean="0">
                <a:ea typeface="ＭＳ Ｐゴシック" pitchFamily="34" charset="-128"/>
              </a:rPr>
            </a:br>
            <a:endParaRPr lang="en-US" altLang="ja-JP" sz="2400" b="1" dirty="0" smtClean="0">
              <a:ea typeface="ＭＳ Ｐゴシック" pitchFamily="34" charset="-128"/>
            </a:endParaRPr>
          </a:p>
          <a:p>
            <a:pPr marL="685800" lvl="1" indent="-514350" eaLnBrk="1" hangingPunct="1">
              <a:lnSpc>
                <a:spcPct val="80000"/>
              </a:lnSpc>
              <a:buFont typeface="Wingdings" pitchFamily="2" charset="2"/>
              <a:buChar char="Ø"/>
              <a:defRPr/>
            </a:pPr>
            <a:r>
              <a:rPr lang="en-US" altLang="ja-JP" sz="2400" dirty="0" smtClean="0">
                <a:ea typeface="ＭＳ Ｐゴシック" pitchFamily="34" charset="-128"/>
              </a:rPr>
              <a:t>Being conflicted about migration (both immigrant origin and destination countries are very conflicted!), however, does not mean less global migration in the years ahead because the </a:t>
            </a:r>
            <a:r>
              <a:rPr lang="en-US" altLang="ja-JP" sz="2400" b="1" dirty="0" smtClean="0">
                <a:ea typeface="ＭＳ Ｐゴシック" pitchFamily="34" charset="-128"/>
              </a:rPr>
              <a:t>economic importance of migration </a:t>
            </a:r>
            <a:r>
              <a:rPr lang="en-US" altLang="ja-JP" sz="2400" dirty="0" smtClean="0">
                <a:ea typeface="ＭＳ Ｐゴシック" pitchFamily="34" charset="-128"/>
              </a:rPr>
              <a:t>is growing for both sending and receiving countries and it will only grow stronger. </a:t>
            </a:r>
          </a:p>
          <a:p>
            <a:pPr marL="914400" lvl="1" indent="-576263" eaLnBrk="1" hangingPunct="1">
              <a:lnSpc>
                <a:spcPct val="80000"/>
              </a:lnSpc>
              <a:buFont typeface="Wingdings" pitchFamily="2" charset="2"/>
              <a:buChar char="Ø"/>
              <a:defRPr/>
            </a:pPr>
            <a:endParaRPr lang="en-US" altLang="ja-JP" sz="24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4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4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4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1400" dirty="0" smtClean="0">
              <a:ea typeface="ＭＳ Ｐゴシック" pitchFamily="34" charset="-128"/>
            </a:endParaRPr>
          </a:p>
          <a:p>
            <a:pPr marL="914400" lvl="1" indent="-576263" eaLnBrk="1" hangingPunct="1">
              <a:lnSpc>
                <a:spcPct val="80000"/>
              </a:lnSpc>
              <a:buNone/>
              <a:defRPr/>
            </a:pPr>
            <a:r>
              <a:rPr lang="en-US" altLang="ja-JP" sz="2400" dirty="0" smtClean="0">
                <a:ea typeface="ＭＳ Ｐゴシック" pitchFamily="34" charset="-128"/>
              </a:rPr>
              <a:t/>
            </a:r>
            <a:br>
              <a:rPr lang="en-US" altLang="ja-JP" sz="2400" dirty="0" smtClean="0">
                <a:ea typeface="ＭＳ Ｐゴシック" pitchFamily="34" charset="-128"/>
              </a:rPr>
            </a:br>
            <a:endParaRPr lang="en-US" altLang="ja-JP" sz="2400" dirty="0" smtClean="0">
              <a:ea typeface="ＭＳ Ｐゴシック" pitchFamily="34" charset="-128"/>
            </a:endParaRPr>
          </a:p>
          <a:p>
            <a:pPr eaLnBrk="1" hangingPunct="1">
              <a:lnSpc>
                <a:spcPct val="80000"/>
              </a:lnSpc>
              <a:buFont typeface="Wingdings" pitchFamily="2" charset="2"/>
              <a:buChar char="Ø"/>
              <a:defRPr/>
            </a:pPr>
            <a:endParaRPr lang="en-US" altLang="ja-JP" sz="2400" dirty="0">
              <a:ea typeface="ＭＳ Ｐゴシック" pitchFamily="34" charset="-128"/>
            </a:endParaRPr>
          </a:p>
          <a:p>
            <a:pPr eaLnBrk="1" hangingPunct="1">
              <a:lnSpc>
                <a:spcPct val="80000"/>
              </a:lnSpc>
              <a:buFont typeface="Wingdings" pitchFamily="2" charset="2"/>
              <a:buChar char="Ø"/>
              <a:defRPr/>
            </a:pPr>
            <a:endParaRPr lang="en-US" altLang="ja-JP" sz="2400" dirty="0">
              <a:ea typeface="ＭＳ Ｐゴシック" pitchFamily="34" charset="-128"/>
            </a:endParaRPr>
          </a:p>
        </p:txBody>
      </p:sp>
      <p:sp>
        <p:nvSpPr>
          <p:cNvPr id="5" name="Footer Placeholder 2"/>
          <p:cNvSpPr>
            <a:spLocks noGrp="1"/>
          </p:cNvSpPr>
          <p:nvPr>
            <p:ph type="ftr" sz="quarter" idx="10"/>
          </p:nvPr>
        </p:nvSpPr>
        <p:spPr>
          <a:xfrm>
            <a:off x="3124200" y="6553200"/>
            <a:ext cx="2895600" cy="365125"/>
          </a:xfrm>
        </p:spPr>
        <p:txBody>
          <a:bodyPr/>
          <a:lstStyle/>
          <a:p>
            <a:pPr>
              <a:defRPr/>
            </a:pPr>
            <a:r>
              <a:rPr lang="en-US" sz="1400" dirty="0" smtClean="0"/>
              <a:t>© 2012 Migration Policy Institute</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bwMode="auto">
          <a:xfrm>
            <a:off x="609600" y="-152400"/>
            <a:ext cx="8229600" cy="1143000"/>
          </a:xfrm>
          <a:noFill/>
        </p:spPr>
        <p:txBody>
          <a:bodyPr wrap="square" numCol="1" anchorCtr="0" compatLnSpc="1">
            <a:prstTxWarp prst="textNoShape">
              <a:avLst/>
            </a:prstTxWarp>
            <a:normAutofit/>
          </a:bodyPr>
          <a:lstStyle/>
          <a:p>
            <a:r>
              <a:rPr lang="pt-PT" sz="3600" dirty="0" smtClean="0">
                <a:solidFill>
                  <a:srgbClr val="DBEEF4"/>
                </a:solidFill>
                <a:latin typeface="Gill Sans MT"/>
              </a:rPr>
              <a:t>And Just in Case Anyone is Forgetting...</a:t>
            </a:r>
            <a:endParaRPr lang="en-US" sz="3600" dirty="0" smtClean="0">
              <a:solidFill>
                <a:srgbClr val="DBEEF4"/>
              </a:solidFill>
              <a:latin typeface="Gill Sans MT"/>
            </a:endParaRPr>
          </a:p>
        </p:txBody>
      </p:sp>
      <p:sp>
        <p:nvSpPr>
          <p:cNvPr id="44034" name="Rectangle 3"/>
          <p:cNvSpPr>
            <a:spLocks noGrp="1"/>
          </p:cNvSpPr>
          <p:nvPr>
            <p:ph type="body" idx="4294967295"/>
          </p:nvPr>
        </p:nvSpPr>
        <p:spPr>
          <a:xfrm>
            <a:off x="228600" y="2179637"/>
            <a:ext cx="8686800" cy="4525963"/>
          </a:xfrm>
        </p:spPr>
        <p:txBody>
          <a:bodyPr/>
          <a:lstStyle/>
          <a:p>
            <a:pPr algn="ctr">
              <a:buNone/>
            </a:pPr>
            <a:r>
              <a:rPr lang="en-US" sz="4000" dirty="0" smtClean="0">
                <a:solidFill>
                  <a:schemeClr val="accent5">
                    <a:lumMod val="50000"/>
                  </a:schemeClr>
                </a:solidFill>
              </a:rPr>
              <a:t>Mind the Effects of the </a:t>
            </a:r>
            <a:r>
              <a:rPr lang="en-US" sz="4000" dirty="0" smtClean="0">
                <a:solidFill>
                  <a:schemeClr val="accent5">
                    <a:lumMod val="50000"/>
                  </a:schemeClr>
                </a:solidFill>
              </a:rPr>
              <a:t>Continuing Economic and </a:t>
            </a:r>
            <a:r>
              <a:rPr lang="en-US" sz="4000" dirty="0" smtClean="0">
                <a:solidFill>
                  <a:schemeClr val="accent5">
                    <a:lumMod val="50000"/>
                  </a:schemeClr>
                </a:solidFill>
              </a:rPr>
              <a:t>J</a:t>
            </a:r>
            <a:r>
              <a:rPr lang="en-US" sz="4000" dirty="0" smtClean="0">
                <a:solidFill>
                  <a:schemeClr val="accent5">
                    <a:lumMod val="50000"/>
                  </a:schemeClr>
                </a:solidFill>
              </a:rPr>
              <a:t>obs </a:t>
            </a:r>
            <a:r>
              <a:rPr lang="en-US" sz="4000" dirty="0" smtClean="0">
                <a:solidFill>
                  <a:schemeClr val="accent5">
                    <a:lumMod val="50000"/>
                  </a:schemeClr>
                </a:solidFill>
              </a:rPr>
              <a:t>C</a:t>
            </a:r>
            <a:r>
              <a:rPr lang="en-US" sz="4000" dirty="0" smtClean="0">
                <a:solidFill>
                  <a:schemeClr val="accent5">
                    <a:lumMod val="50000"/>
                  </a:schemeClr>
                </a:solidFill>
              </a:rPr>
              <a:t>risis…</a:t>
            </a:r>
            <a:endParaRPr lang="en-US" sz="4000" dirty="0" smtClean="0">
              <a:solidFill>
                <a:schemeClr val="accent5">
                  <a:lumMod val="50000"/>
                </a:schemeClr>
              </a:solidFill>
            </a:endParaRPr>
          </a:p>
        </p:txBody>
      </p:sp>
      <p:sp>
        <p:nvSpPr>
          <p:cNvPr id="4"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Mind the Unemployment Rate…</a:t>
            </a:r>
            <a:endParaRPr lang="en-US" sz="4000" dirty="0"/>
          </a:p>
        </p:txBody>
      </p:sp>
      <p:sp>
        <p:nvSpPr>
          <p:cNvPr id="21" name="TextBox 1"/>
          <p:cNvSpPr txBox="1"/>
          <p:nvPr/>
        </p:nvSpPr>
        <p:spPr>
          <a:xfrm>
            <a:off x="533400" y="6477000"/>
            <a:ext cx="3810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lumMod val="65000"/>
                    <a:lumOff val="35000"/>
                  </a:schemeClr>
                </a:solidFill>
                <a:latin typeface="Arial" pitchFamily="34" charset="0"/>
                <a:cs typeface="Arial" pitchFamily="34" charset="0"/>
              </a:rPr>
              <a:t>Source: </a:t>
            </a:r>
            <a:r>
              <a:rPr lang="en-US" sz="1200" dirty="0" err="1" smtClean="0">
                <a:solidFill>
                  <a:schemeClr val="tx1">
                    <a:lumMod val="65000"/>
                    <a:lumOff val="35000"/>
                  </a:schemeClr>
                </a:solidFill>
                <a:latin typeface="Arial" pitchFamily="34" charset="0"/>
                <a:cs typeface="Arial" pitchFamily="34" charset="0"/>
              </a:rPr>
              <a:t>Eurostat</a:t>
            </a:r>
            <a:r>
              <a:rPr lang="en-US" sz="1200" dirty="0" smtClean="0">
                <a:solidFill>
                  <a:schemeClr val="tx1">
                    <a:lumMod val="65000"/>
                    <a:lumOff val="35000"/>
                  </a:schemeClr>
                </a:solidFill>
                <a:latin typeface="Arial" pitchFamily="34" charset="0"/>
                <a:cs typeface="Arial" pitchFamily="34" charset="0"/>
              </a:rPr>
              <a:t> 2012</a:t>
            </a:r>
            <a:endParaRPr lang="en-US" sz="1200" dirty="0">
              <a:solidFill>
                <a:schemeClr val="tx1">
                  <a:lumMod val="65000"/>
                  <a:lumOff val="35000"/>
                </a:schemeClr>
              </a:solidFill>
              <a:latin typeface="Arial" pitchFamily="34" charset="0"/>
              <a:cs typeface="Arial" pitchFamily="34" charset="0"/>
            </a:endParaRPr>
          </a:p>
        </p:txBody>
      </p:sp>
      <p:graphicFrame>
        <p:nvGraphicFramePr>
          <p:cNvPr id="9" name="Chart 8"/>
          <p:cNvGraphicFramePr/>
          <p:nvPr/>
        </p:nvGraphicFramePr>
        <p:xfrm>
          <a:off x="152400" y="1066800"/>
          <a:ext cx="8763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2"/>
          <p:cNvSpPr>
            <a:spLocks noGrp="1"/>
          </p:cNvSpPr>
          <p:nvPr>
            <p:ph type="ftr" sz="quarter" idx="4294967295"/>
          </p:nvPr>
        </p:nvSpPr>
        <p:spPr>
          <a:xfrm>
            <a:off x="3124200" y="6553200"/>
            <a:ext cx="2895600" cy="365125"/>
          </a:xfrm>
          <a:prstGeom prst="rect">
            <a:avLst/>
          </a:prstGeo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a:normAutofit/>
          </a:bodyPr>
          <a:lstStyle/>
          <a:p>
            <a:r>
              <a:rPr lang="en-US" sz="4000" dirty="0" smtClean="0"/>
              <a:t>  </a:t>
            </a:r>
            <a:r>
              <a:rPr lang="en-US" sz="4000" dirty="0" smtClean="0"/>
              <a:t>… and </a:t>
            </a:r>
            <a:r>
              <a:rPr lang="en-US" sz="4000" dirty="0" smtClean="0"/>
              <a:t>Rising  Youth Unemployment</a:t>
            </a:r>
            <a:endParaRPr lang="en-US" sz="4000" dirty="0"/>
          </a:p>
        </p:txBody>
      </p:sp>
      <p:sp>
        <p:nvSpPr>
          <p:cNvPr id="7" name="TextBox 1"/>
          <p:cNvSpPr txBox="1"/>
          <p:nvPr/>
        </p:nvSpPr>
        <p:spPr>
          <a:xfrm>
            <a:off x="228600" y="6248400"/>
            <a:ext cx="3810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lumMod val="65000"/>
                    <a:lumOff val="35000"/>
                  </a:schemeClr>
                </a:solidFill>
                <a:latin typeface="Arial" pitchFamily="34" charset="0"/>
                <a:cs typeface="Arial" pitchFamily="34" charset="0"/>
              </a:rPr>
              <a:t>Source: </a:t>
            </a:r>
            <a:r>
              <a:rPr lang="en-US" sz="1200" dirty="0" err="1" smtClean="0">
                <a:solidFill>
                  <a:schemeClr val="tx1">
                    <a:lumMod val="65000"/>
                    <a:lumOff val="35000"/>
                  </a:schemeClr>
                </a:solidFill>
                <a:latin typeface="Arial" pitchFamily="34" charset="0"/>
                <a:cs typeface="Arial" pitchFamily="34" charset="0"/>
              </a:rPr>
              <a:t>Eurostat</a:t>
            </a:r>
            <a:r>
              <a:rPr lang="en-US" sz="1200" dirty="0" smtClean="0">
                <a:solidFill>
                  <a:schemeClr val="tx1">
                    <a:lumMod val="65000"/>
                    <a:lumOff val="35000"/>
                  </a:schemeClr>
                </a:solidFill>
                <a:latin typeface="Arial" pitchFamily="34" charset="0"/>
                <a:cs typeface="Arial" pitchFamily="34" charset="0"/>
              </a:rPr>
              <a:t> 2012</a:t>
            </a:r>
            <a:endParaRPr lang="en-US" sz="1200" dirty="0">
              <a:solidFill>
                <a:schemeClr val="tx1">
                  <a:lumMod val="65000"/>
                  <a:lumOff val="35000"/>
                </a:schemeClr>
              </a:solidFill>
              <a:latin typeface="Arial" pitchFamily="34" charset="0"/>
              <a:cs typeface="Arial" pitchFamily="34" charset="0"/>
            </a:endParaRPr>
          </a:p>
        </p:txBody>
      </p:sp>
      <p:graphicFrame>
        <p:nvGraphicFramePr>
          <p:cNvPr id="8" name="Chart 7"/>
          <p:cNvGraphicFramePr/>
          <p:nvPr/>
        </p:nvGraphicFramePr>
        <p:xfrm>
          <a:off x="0" y="1066800"/>
          <a:ext cx="8839200" cy="52578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p:cNvPicPr>
            <a:picLocks noChangeAspect="1" noChangeArrowheads="1"/>
          </p:cNvPicPr>
          <p:nvPr/>
        </p:nvPicPr>
        <p:blipFill>
          <a:blip r:embed="rId3" cstate="print"/>
          <a:srcRect/>
          <a:stretch>
            <a:fillRect/>
          </a:stretch>
        </p:blipFill>
        <p:spPr bwMode="auto">
          <a:xfrm>
            <a:off x="3505200" y="6532563"/>
            <a:ext cx="2249487" cy="249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609600" y="-228600"/>
            <a:ext cx="8229600" cy="1143000"/>
          </a:xfrm>
        </p:spPr>
        <p:txBody>
          <a:bodyPr wrap="square" numCol="1" anchorCtr="0" compatLnSpc="1">
            <a:prstTxWarp prst="textNoShape">
              <a:avLst/>
            </a:prstTxWarp>
            <a:normAutofit/>
          </a:bodyPr>
          <a:lstStyle/>
          <a:p>
            <a:pPr eaLnBrk="1" hangingPunct="1"/>
            <a:r>
              <a:rPr lang="en-US" sz="3600" dirty="0" smtClean="0">
                <a:solidFill>
                  <a:srgbClr val="DBEEF4"/>
                </a:solidFill>
                <a:latin typeface="Gill Sans MT"/>
              </a:rPr>
              <a:t>For More Information</a:t>
            </a:r>
          </a:p>
        </p:txBody>
      </p:sp>
      <p:sp>
        <p:nvSpPr>
          <p:cNvPr id="45058" name="Rectangle 6"/>
          <p:cNvSpPr txBox="1">
            <a:spLocks noChangeArrowheads="1"/>
          </p:cNvSpPr>
          <p:nvPr/>
        </p:nvSpPr>
        <p:spPr bwMode="auto">
          <a:xfrm>
            <a:off x="457200" y="1752600"/>
            <a:ext cx="8001000" cy="2214563"/>
          </a:xfrm>
          <a:prstGeom prst="rect">
            <a:avLst/>
          </a:prstGeom>
          <a:noFill/>
          <a:ln w="9525">
            <a:noFill/>
            <a:miter lim="800000"/>
            <a:headEnd/>
            <a:tailEnd/>
          </a:ln>
        </p:spPr>
        <p:txBody>
          <a:bodyPr lIns="92075" tIns="46038" rIns="92075" bIns="46038" anchorCtr="1">
            <a:spAutoFit/>
          </a:bodyPr>
          <a:lstStyle/>
          <a:p>
            <a:pPr algn="ctr" defTabSz="930275">
              <a:lnSpc>
                <a:spcPct val="80000"/>
              </a:lnSpc>
            </a:pPr>
            <a:r>
              <a:rPr lang="en-US" sz="4400" dirty="0">
                <a:latin typeface="Gill Sans MT"/>
              </a:rPr>
              <a:t>Demetrios G. Papademetriou</a:t>
            </a:r>
          </a:p>
          <a:p>
            <a:pPr algn="ctr" defTabSz="930275">
              <a:lnSpc>
                <a:spcPct val="80000"/>
              </a:lnSpc>
            </a:pPr>
            <a:endParaRPr lang="en-US" sz="2800" dirty="0">
              <a:latin typeface="Gill Sans MT"/>
            </a:endParaRPr>
          </a:p>
          <a:p>
            <a:pPr algn="ctr" defTabSz="930275">
              <a:lnSpc>
                <a:spcPct val="80000"/>
              </a:lnSpc>
            </a:pPr>
            <a:r>
              <a:rPr lang="en-US" sz="2800" dirty="0">
                <a:latin typeface="Gill Sans MT"/>
              </a:rPr>
              <a:t>President, MPI</a:t>
            </a:r>
          </a:p>
          <a:p>
            <a:pPr algn="ctr" defTabSz="930275">
              <a:lnSpc>
                <a:spcPct val="80000"/>
              </a:lnSpc>
            </a:pPr>
            <a:r>
              <a:rPr lang="pt-PT" sz="2800" dirty="0">
                <a:latin typeface="Gill Sans MT"/>
              </a:rPr>
              <a:t>Convener, Transatlantic Council on Migration</a:t>
            </a:r>
            <a:endParaRPr lang="en-US" sz="2800" dirty="0">
              <a:latin typeface="Gill Sans MT"/>
            </a:endParaRPr>
          </a:p>
          <a:p>
            <a:pPr algn="ctr" defTabSz="930275">
              <a:lnSpc>
                <a:spcPct val="80000"/>
              </a:lnSpc>
            </a:pPr>
            <a:endParaRPr lang="en-US" sz="1000" dirty="0">
              <a:latin typeface="Gill Sans MT"/>
            </a:endParaRPr>
          </a:p>
          <a:p>
            <a:pPr algn="ctr" defTabSz="930275">
              <a:lnSpc>
                <a:spcPct val="80000"/>
              </a:lnSpc>
            </a:pPr>
            <a:r>
              <a:rPr lang="en-US" sz="3600" dirty="0">
                <a:solidFill>
                  <a:srgbClr val="984807"/>
                </a:solidFill>
                <a:latin typeface="Calibri" pitchFamily="34" charset="0"/>
              </a:rPr>
              <a:t>dpapademetriou@migrationpolicy.org</a:t>
            </a:r>
          </a:p>
        </p:txBody>
      </p:sp>
      <p:sp>
        <p:nvSpPr>
          <p:cNvPr id="4" name="Rectangle 7"/>
          <p:cNvSpPr>
            <a:spLocks noChangeArrowheads="1"/>
          </p:cNvSpPr>
          <p:nvPr/>
        </p:nvSpPr>
        <p:spPr bwMode="auto">
          <a:xfrm>
            <a:off x="2932113" y="4332288"/>
            <a:ext cx="3011487" cy="1077912"/>
          </a:xfrm>
          <a:prstGeom prst="rect">
            <a:avLst/>
          </a:prstGeom>
          <a:noFill/>
          <a:ln w="9525">
            <a:noFill/>
            <a:miter lim="800000"/>
            <a:headEnd/>
            <a:tailEnd/>
          </a:ln>
          <a:effectLst/>
        </p:spPr>
        <p:txBody>
          <a:bodyPr wrap="none" lIns="92075" tIns="46038" rIns="92075" bIns="46038">
            <a:spAutoFit/>
          </a:bodyPr>
          <a:lstStyle/>
          <a:p>
            <a:pPr algn="ctr" eaLnBrk="0" fontAlgn="auto" hangingPunct="0">
              <a:spcBef>
                <a:spcPts val="0"/>
              </a:spcBef>
              <a:spcAft>
                <a:spcPts val="0"/>
              </a:spcAft>
              <a:defRPr/>
            </a:pPr>
            <a:r>
              <a:rPr lang="en-US" sz="3200" dirty="0">
                <a:solidFill>
                  <a:schemeClr val="accent5">
                    <a:lumMod val="50000"/>
                  </a:schemeClr>
                </a:solidFill>
                <a:latin typeface="Garamond" pitchFamily="18" charset="0"/>
              </a:rPr>
              <a:t>T: (202) 266-1901</a:t>
            </a:r>
            <a:br>
              <a:rPr lang="en-US" sz="3200" dirty="0">
                <a:solidFill>
                  <a:schemeClr val="accent5">
                    <a:lumMod val="50000"/>
                  </a:schemeClr>
                </a:solidFill>
                <a:latin typeface="Garamond" pitchFamily="18" charset="0"/>
              </a:rPr>
            </a:br>
            <a:r>
              <a:rPr lang="en-US" sz="3200" dirty="0">
                <a:solidFill>
                  <a:schemeClr val="accent5">
                    <a:lumMod val="50000"/>
                  </a:schemeClr>
                </a:solidFill>
                <a:latin typeface="Garamond" pitchFamily="18" charset="0"/>
              </a:rPr>
              <a:t>F: (202) 266-1940</a:t>
            </a:r>
            <a:endParaRPr lang="en-US" sz="3200" dirty="0">
              <a:solidFill>
                <a:schemeClr val="accent5">
                  <a:lumMod val="50000"/>
                </a:schemeClr>
              </a:solidFill>
              <a:latin typeface="Gill Sans MT" pitchFamily="34" charset="0"/>
            </a:endParaRPr>
          </a:p>
        </p:txBody>
      </p:sp>
      <p:sp>
        <p:nvSpPr>
          <p:cNvPr id="6" name="TextBox 5"/>
          <p:cNvSpPr txBox="1"/>
          <p:nvPr/>
        </p:nvSpPr>
        <p:spPr>
          <a:xfrm>
            <a:off x="838200" y="5791200"/>
            <a:ext cx="7162800" cy="584775"/>
          </a:xfrm>
          <a:prstGeom prst="rect">
            <a:avLst/>
          </a:prstGeom>
          <a:noFill/>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www.migrationpolicy.org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82000" cy="1143000"/>
          </a:xfrm>
        </p:spPr>
        <p:txBody>
          <a:bodyPr>
            <a:normAutofit/>
          </a:bodyPr>
          <a:lstStyle/>
          <a:p>
            <a:pPr eaLnBrk="1" fontAlgn="auto" hangingPunct="1">
              <a:spcAft>
                <a:spcPts val="0"/>
              </a:spcAft>
              <a:defRPr/>
            </a:pPr>
            <a:r>
              <a:rPr lang="en-US" sz="3600" dirty="0" smtClean="0"/>
              <a:t>Key Observations</a:t>
            </a:r>
            <a:endParaRPr lang="en-US" sz="3600" dirty="0"/>
          </a:p>
        </p:txBody>
      </p:sp>
      <p:sp>
        <p:nvSpPr>
          <p:cNvPr id="4" name="Rectangle 4"/>
          <p:cNvSpPr>
            <a:spLocks noGrp="1" noChangeArrowheads="1"/>
          </p:cNvSpPr>
          <p:nvPr>
            <p:ph type="subTitle" idx="4294967295"/>
          </p:nvPr>
        </p:nvSpPr>
        <p:spPr>
          <a:xfrm>
            <a:off x="152400" y="762000"/>
            <a:ext cx="9144000" cy="5562600"/>
          </a:xfrm>
        </p:spPr>
        <p:txBody>
          <a:bodyPr rtlCol="0">
            <a:noAutofit/>
          </a:bodyPr>
          <a:lstStyle/>
          <a:p>
            <a:pPr marL="914400" lvl="1" indent="-576263" eaLnBrk="1" hangingPunct="1">
              <a:lnSpc>
                <a:spcPct val="80000"/>
              </a:lnSpc>
              <a:buFont typeface="Wingdings" pitchFamily="2" charset="2"/>
              <a:buChar char="Ø"/>
              <a:defRPr/>
            </a:pPr>
            <a:endParaRPr lang="en-US" altLang="ja-JP" sz="2000" dirty="0" smtClean="0">
              <a:ea typeface="ＭＳ Ｐゴシック" pitchFamily="34" charset="-128"/>
            </a:endParaRPr>
          </a:p>
          <a:p>
            <a:pPr marL="114300" lvl="1" indent="342900" eaLnBrk="1" hangingPunct="1">
              <a:lnSpc>
                <a:spcPct val="80000"/>
              </a:lnSpc>
              <a:buFont typeface="Wingdings" pitchFamily="2" charset="2"/>
              <a:buChar char="Ø"/>
              <a:tabLst>
                <a:tab pos="1084263" algn="l"/>
              </a:tabLst>
              <a:defRPr/>
            </a:pPr>
            <a:r>
              <a:rPr lang="en-US" altLang="ja-JP" sz="2000" dirty="0" smtClean="0">
                <a:ea typeface="ＭＳ Ｐゴシック" pitchFamily="34" charset="-128"/>
              </a:rPr>
              <a:t>In the next two decades, migration totals to high income countries will </a:t>
            </a:r>
            <a:r>
              <a:rPr lang="en-US" altLang="ja-JP" sz="2000" b="1" dirty="0" smtClean="0">
                <a:ea typeface="ＭＳ Ｐゴシック" pitchFamily="34" charset="-128"/>
              </a:rPr>
              <a:t>likely grow only modestly </a:t>
            </a:r>
            <a:r>
              <a:rPr lang="en-US" altLang="ja-JP" sz="2000" dirty="0" smtClean="0">
                <a:ea typeface="ＭＳ Ｐゴシック" pitchFamily="34" charset="-128"/>
              </a:rPr>
              <a:t>as these countries focus ever more on selective migration, family migration is curtailed further, and asylum flows are directed elsewhere ever more systematically.</a:t>
            </a:r>
          </a:p>
          <a:p>
            <a:pPr marL="457200" lvl="2" indent="400050">
              <a:lnSpc>
                <a:spcPct val="80000"/>
              </a:lnSpc>
              <a:buFont typeface="Wingdings" pitchFamily="2" charset="2"/>
              <a:buChar char="§"/>
              <a:tabLst>
                <a:tab pos="857250" algn="l"/>
              </a:tabLst>
              <a:defRPr/>
            </a:pPr>
            <a:r>
              <a:rPr lang="en-US" altLang="ja-JP" sz="2000" dirty="0" smtClean="0">
                <a:ea typeface="ＭＳ Ｐゴシック" pitchFamily="34" charset="-128"/>
              </a:rPr>
              <a:t>The combined effect of sputtering economies and continuing fiscal woes, with 	their enormous overhangs of un- and under- employed workers (</a:t>
            </a:r>
            <a:r>
              <a:rPr lang="en-US" altLang="ja-JP" sz="2000" b="1" dirty="0" smtClean="0">
                <a:ea typeface="ＭＳ Ｐゴシック" pitchFamily="34" charset="-128"/>
              </a:rPr>
              <a:t>and 	especially the massive unemployment of  young persons)</a:t>
            </a:r>
            <a:r>
              <a:rPr lang="en-US" altLang="ja-JP" sz="2000" dirty="0" smtClean="0">
                <a:ea typeface="ＭＳ Ｐゴシック" pitchFamily="34" charset="-128"/>
              </a:rPr>
              <a:t>,</a:t>
            </a:r>
            <a:r>
              <a:rPr lang="en-US" altLang="ja-JP" sz="2000" b="1" dirty="0" smtClean="0">
                <a:ea typeface="ＭＳ Ｐゴシック" pitchFamily="34" charset="-128"/>
              </a:rPr>
              <a:t> </a:t>
            </a:r>
            <a:r>
              <a:rPr lang="en-US" altLang="ja-JP" sz="2000" dirty="0" smtClean="0">
                <a:ea typeface="ＭＳ Ｐゴシック" pitchFamily="34" charset="-128"/>
              </a:rPr>
              <a:t>spell 	unemployment and social reactions likely to last for most of this decade. </a:t>
            </a:r>
          </a:p>
          <a:p>
            <a:pPr marL="1027113" lvl="2" indent="463550">
              <a:lnSpc>
                <a:spcPct val="80000"/>
              </a:lnSpc>
              <a:buFont typeface="Wingdings" pitchFamily="2" charset="2"/>
              <a:buChar char="§"/>
              <a:tabLst>
                <a:tab pos="1490663" algn="l"/>
              </a:tabLst>
              <a:defRPr/>
            </a:pPr>
            <a:endParaRPr lang="en-US" altLang="ja-JP" sz="1050" dirty="0" smtClean="0">
              <a:ea typeface="ＭＳ Ｐゴシック" pitchFamily="34" charset="-128"/>
            </a:endParaRPr>
          </a:p>
          <a:p>
            <a:pPr marL="57150" lvl="1" indent="400050" eaLnBrk="1" hangingPunct="1">
              <a:lnSpc>
                <a:spcPct val="80000"/>
              </a:lnSpc>
              <a:buFont typeface="Wingdings" pitchFamily="2" charset="2"/>
              <a:buChar char="Ø"/>
              <a:tabLst>
                <a:tab pos="519113" algn="l"/>
                <a:tab pos="914400" algn="l"/>
              </a:tabLst>
              <a:defRPr/>
            </a:pPr>
            <a:r>
              <a:rPr lang="en-US" altLang="ja-JP" sz="2000" dirty="0" smtClean="0">
                <a:ea typeface="ＭＳ Ｐゴシック" pitchFamily="34" charset="-128"/>
              </a:rPr>
              <a:t>However, this does not mean less global migration.  Any slack will be picked up with ever increasing intensity by middle-income countries, first and foremost by the “BRICs </a:t>
            </a:r>
            <a:r>
              <a:rPr lang="en-US" altLang="ja-JP" sz="2000" b="1" dirty="0" smtClean="0">
                <a:ea typeface="ＭＳ Ｐゴシック" pitchFamily="34" charset="-128"/>
              </a:rPr>
              <a:t>plus</a:t>
            </a:r>
            <a:r>
              <a:rPr lang="en-US" altLang="ja-JP" sz="2000" dirty="0" smtClean="0">
                <a:ea typeface="ＭＳ Ｐゴシック" pitchFamily="34" charset="-128"/>
              </a:rPr>
              <a:t>”-- with the plus standing for Turkey, Mexico,  South Africa and Indonesia.</a:t>
            </a:r>
          </a:p>
          <a:p>
            <a:pPr marL="514350" lvl="2" indent="400050">
              <a:lnSpc>
                <a:spcPct val="80000"/>
              </a:lnSpc>
              <a:buFont typeface="Wingdings" pitchFamily="2" charset="2"/>
              <a:buChar char="§"/>
              <a:defRPr/>
            </a:pPr>
            <a:r>
              <a:rPr lang="en-US" altLang="ja-JP" sz="2000" dirty="0" smtClean="0">
                <a:ea typeface="ＭＳ Ｐゴシック" pitchFamily="34" charset="-128"/>
              </a:rPr>
              <a:t>These countries and others that also grow rapidly in the next two 	decades will be the </a:t>
            </a:r>
            <a:r>
              <a:rPr lang="en-US" altLang="ja-JP" sz="2000" b="1" dirty="0" smtClean="0">
                <a:ea typeface="ＭＳ Ｐゴシック" pitchFamily="34" charset="-128"/>
              </a:rPr>
              <a:t>true immigration hubs </a:t>
            </a:r>
            <a:r>
              <a:rPr lang="en-US" altLang="ja-JP" sz="2000" dirty="0" smtClean="0">
                <a:ea typeface="ＭＳ Ｐゴシック" pitchFamily="34" charset="-128"/>
              </a:rPr>
              <a:t>over the next two 	decades.  </a:t>
            </a:r>
          </a:p>
          <a:p>
            <a:pPr marL="57150" lvl="1" indent="400050" eaLnBrk="1" hangingPunct="1">
              <a:lnSpc>
                <a:spcPct val="80000"/>
              </a:lnSpc>
              <a:buFont typeface="Wingdings" pitchFamily="2" charset="2"/>
              <a:buChar char="Ø"/>
              <a:defRPr/>
            </a:pPr>
            <a:endParaRPr lang="en-US" altLang="ja-JP" sz="1100" b="1" i="1" dirty="0" smtClean="0">
              <a:ea typeface="ＭＳ Ｐゴシック" pitchFamily="34" charset="-128"/>
            </a:endParaRPr>
          </a:p>
          <a:p>
            <a:pPr marL="57150" lvl="1" indent="400050" eaLnBrk="1" hangingPunct="1">
              <a:lnSpc>
                <a:spcPct val="80000"/>
              </a:lnSpc>
              <a:buFont typeface="Wingdings" pitchFamily="2" charset="2"/>
              <a:buChar char="Ø"/>
              <a:defRPr/>
            </a:pPr>
            <a:r>
              <a:rPr lang="en-US" altLang="ja-JP" sz="2000" b="1" i="1" dirty="0" smtClean="0">
                <a:ea typeface="ＭＳ Ｐゴシック" pitchFamily="34" charset="-128"/>
              </a:rPr>
              <a:t>Mobility</a:t>
            </a:r>
            <a:r>
              <a:rPr lang="en-US" altLang="ja-JP" sz="2000" b="1" dirty="0" smtClean="0">
                <a:ea typeface="ＭＳ Ｐゴシック" pitchFamily="34" charset="-128"/>
              </a:rPr>
              <a:t> and </a:t>
            </a:r>
            <a:r>
              <a:rPr lang="en-US" altLang="ja-JP" sz="2000" b="1" i="1" dirty="0" smtClean="0">
                <a:ea typeface="ＭＳ Ｐゴシック" pitchFamily="34" charset="-128"/>
              </a:rPr>
              <a:t>Migration: </a:t>
            </a:r>
            <a:r>
              <a:rPr lang="en-US" altLang="ja-JP" sz="2000" dirty="0" smtClean="0">
                <a:ea typeface="ＭＳ Ｐゴシック" pitchFamily="34" charset="-128"/>
              </a:rPr>
              <a:t>The two core and competing concepts in the movement of people in the future. </a:t>
            </a:r>
          </a:p>
          <a:p>
            <a:pPr marL="514350" lvl="2" indent="400050">
              <a:lnSpc>
                <a:spcPct val="80000"/>
              </a:lnSpc>
              <a:buFont typeface="Wingdings" pitchFamily="2" charset="2"/>
              <a:buChar char="§"/>
              <a:defRPr/>
            </a:pPr>
            <a:r>
              <a:rPr lang="en-US" altLang="ja-JP" sz="2000" dirty="0" smtClean="0">
                <a:ea typeface="ＭＳ Ｐゴシック" pitchFamily="34" charset="-128"/>
              </a:rPr>
              <a:t>The two flows will likely intersect early in the next decade with 	mobility gaining the upper hand as migration to the middle income 	countries is </a:t>
            </a:r>
            <a:r>
              <a:rPr lang="en-US" altLang="ja-JP" sz="2000" b="1" dirty="0" smtClean="0">
                <a:ea typeface="ＭＳ Ｐゴシック" pitchFamily="34" charset="-128"/>
              </a:rPr>
              <a:t>neither likely to be permanent nor citizenship 	bearing. </a:t>
            </a:r>
          </a:p>
          <a:p>
            <a:pPr marL="1027113" lvl="2" indent="463550">
              <a:lnSpc>
                <a:spcPct val="80000"/>
              </a:lnSpc>
              <a:buFont typeface="Wingdings" pitchFamily="2" charset="2"/>
              <a:buChar char="§"/>
              <a:tabLst>
                <a:tab pos="1490663" algn="l"/>
              </a:tabLst>
              <a:defRPr/>
            </a:pPr>
            <a:endParaRPr lang="en-US" altLang="ja-JP" sz="20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0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0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2000" dirty="0" smtClean="0">
              <a:ea typeface="ＭＳ Ｐゴシック" pitchFamily="34" charset="-128"/>
            </a:endParaRPr>
          </a:p>
          <a:p>
            <a:pPr marL="914400" lvl="1" indent="-576263" eaLnBrk="1" hangingPunct="1">
              <a:lnSpc>
                <a:spcPct val="80000"/>
              </a:lnSpc>
              <a:buFont typeface="Wingdings" pitchFamily="2" charset="2"/>
              <a:buChar char="Ø"/>
              <a:defRPr/>
            </a:pPr>
            <a:endParaRPr lang="en-US" altLang="ja-JP" sz="1200" dirty="0" smtClean="0">
              <a:ea typeface="ＭＳ Ｐゴシック" pitchFamily="34" charset="-128"/>
            </a:endParaRPr>
          </a:p>
          <a:p>
            <a:pPr marL="914400" lvl="1" indent="-576263" eaLnBrk="1" hangingPunct="1">
              <a:lnSpc>
                <a:spcPct val="80000"/>
              </a:lnSpc>
              <a:buNone/>
              <a:defRPr/>
            </a:pPr>
            <a:r>
              <a:rPr lang="en-US" altLang="ja-JP" sz="2000" dirty="0" smtClean="0">
                <a:ea typeface="ＭＳ Ｐゴシック" pitchFamily="34" charset="-128"/>
              </a:rPr>
              <a:t/>
            </a:r>
            <a:br>
              <a:rPr lang="en-US" altLang="ja-JP" sz="2000" dirty="0" smtClean="0">
                <a:ea typeface="ＭＳ Ｐゴシック" pitchFamily="34" charset="-128"/>
              </a:rPr>
            </a:br>
            <a:endParaRPr lang="en-US" altLang="ja-JP" sz="2000" dirty="0" smtClean="0">
              <a:ea typeface="ＭＳ Ｐゴシック" pitchFamily="34" charset="-128"/>
            </a:endParaRPr>
          </a:p>
          <a:p>
            <a:pPr eaLnBrk="1" hangingPunct="1">
              <a:lnSpc>
                <a:spcPct val="80000"/>
              </a:lnSpc>
              <a:buFont typeface="Wingdings" pitchFamily="2" charset="2"/>
              <a:buChar char="Ø"/>
              <a:defRPr/>
            </a:pPr>
            <a:endParaRPr lang="en-US" altLang="ja-JP" sz="2000" dirty="0">
              <a:ea typeface="ＭＳ Ｐゴシック" pitchFamily="34" charset="-128"/>
            </a:endParaRPr>
          </a:p>
          <a:p>
            <a:pPr eaLnBrk="1" hangingPunct="1">
              <a:lnSpc>
                <a:spcPct val="80000"/>
              </a:lnSpc>
              <a:buFont typeface="Wingdings" pitchFamily="2" charset="2"/>
              <a:buChar char="Ø"/>
              <a:defRPr/>
            </a:pPr>
            <a:endParaRPr lang="en-US" altLang="ja-JP" sz="2000" dirty="0">
              <a:ea typeface="ＭＳ Ｐゴシック" pitchFamily="34" charset="-128"/>
            </a:endParaRPr>
          </a:p>
        </p:txBody>
      </p:sp>
      <p:sp>
        <p:nvSpPr>
          <p:cNvPr id="5" name="Footer Placeholder 2"/>
          <p:cNvSpPr>
            <a:spLocks noGrp="1"/>
          </p:cNvSpPr>
          <p:nvPr>
            <p:ph type="ftr" sz="quarter" idx="10"/>
          </p:nvPr>
        </p:nvSpPr>
        <p:spPr>
          <a:xfrm>
            <a:off x="3124200" y="6553200"/>
            <a:ext cx="2895600" cy="365125"/>
          </a:xfr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Part II</a:t>
            </a:r>
            <a:endParaRPr lang="en-US" sz="4800" dirty="0"/>
          </a:p>
        </p:txBody>
      </p:sp>
      <p:sp>
        <p:nvSpPr>
          <p:cNvPr id="5" name="Rectangle 4"/>
          <p:cNvSpPr/>
          <p:nvPr/>
        </p:nvSpPr>
        <p:spPr>
          <a:xfrm>
            <a:off x="381000" y="2743200"/>
            <a:ext cx="7848600" cy="683264"/>
          </a:xfrm>
          <a:prstGeom prst="rect">
            <a:avLst/>
          </a:prstGeom>
        </p:spPr>
        <p:txBody>
          <a:bodyPr wrap="square">
            <a:spAutoFit/>
          </a:bodyPr>
          <a:lstStyle/>
          <a:p>
            <a:pPr indent="463550" algn="ctr" eaLnBrk="1" hangingPunct="1">
              <a:lnSpc>
                <a:spcPct val="80000"/>
              </a:lnSpc>
              <a:defRPr/>
            </a:pPr>
            <a:r>
              <a:rPr lang="en-US" altLang="ja-JP" sz="4800" dirty="0" smtClean="0">
                <a:solidFill>
                  <a:srgbClr val="006666"/>
                </a:solidFill>
                <a:effectLst>
                  <a:outerShdw blurRad="38100" dist="38100" dir="2700000" algn="tl">
                    <a:srgbClr val="000000">
                      <a:alpha val="43137"/>
                    </a:srgbClr>
                  </a:outerShdw>
                </a:effectLst>
                <a:latin typeface="+mn-lt"/>
                <a:ea typeface="ＭＳ Ｐゴシック" pitchFamily="34" charset="-128"/>
              </a:rPr>
              <a:t>The Demographic Landscape</a:t>
            </a:r>
            <a:endParaRPr lang="en-US" altLang="ja-JP" sz="4800" dirty="0">
              <a:solidFill>
                <a:srgbClr val="006666"/>
              </a:solidFill>
              <a:effectLst>
                <a:outerShdw blurRad="38100" dist="38100" dir="2700000" algn="tl">
                  <a:srgbClr val="000000">
                    <a:alpha val="43137"/>
                  </a:srgbClr>
                </a:outerShdw>
              </a:effectLst>
              <a:latin typeface="+mn-lt"/>
              <a:ea typeface="ＭＳ Ｐゴシック" pitchFamily="34" charset="-128"/>
            </a:endParaRPr>
          </a:p>
        </p:txBody>
      </p:sp>
      <p:sp>
        <p:nvSpPr>
          <p:cNvPr id="6" name="Footer Placeholder 2"/>
          <p:cNvSpPr>
            <a:spLocks noGrp="1"/>
          </p:cNvSpPr>
          <p:nvPr>
            <p:ph type="ftr" sz="quarter" idx="10"/>
          </p:nvPr>
        </p:nvSpPr>
        <p:spPr>
          <a:xfrm>
            <a:off x="3124200" y="6553200"/>
            <a:ext cx="2895600" cy="365125"/>
          </a:xfr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685800" y="-228600"/>
            <a:ext cx="8229600" cy="1143000"/>
          </a:xfrm>
        </p:spPr>
        <p:txBody>
          <a:bodyPr wrap="square" numCol="1" anchorCtr="0" compatLnSpc="1">
            <a:prstTxWarp prst="textNoShape">
              <a:avLst/>
            </a:prstTxWarp>
            <a:normAutofit/>
          </a:bodyPr>
          <a:lstStyle/>
          <a:p>
            <a:pPr eaLnBrk="1" hangingPunct="1"/>
            <a:r>
              <a:rPr lang="en-US" sz="3600" dirty="0" smtClean="0">
                <a:solidFill>
                  <a:srgbClr val="DBEEF4"/>
                </a:solidFill>
                <a:latin typeface="Gill Sans MT"/>
              </a:rPr>
              <a:t>Persistent Low Fertility Leads to…</a:t>
            </a:r>
          </a:p>
        </p:txBody>
      </p:sp>
      <p:sp>
        <p:nvSpPr>
          <p:cNvPr id="26626" name="Rectangle 4"/>
          <p:cNvSpPr>
            <a:spLocks noGrp="1" noChangeArrowheads="1"/>
          </p:cNvSpPr>
          <p:nvPr>
            <p:ph type="subTitle" idx="4294967295"/>
          </p:nvPr>
        </p:nvSpPr>
        <p:spPr>
          <a:xfrm>
            <a:off x="304800" y="685800"/>
            <a:ext cx="8305800" cy="5029200"/>
          </a:xfrm>
        </p:spPr>
        <p:txBody>
          <a:bodyPr/>
          <a:lstStyle/>
          <a:p>
            <a:pPr>
              <a:buNone/>
            </a:pPr>
            <a:endParaRPr lang="en-US" sz="2800" dirty="0" smtClean="0">
              <a:solidFill>
                <a:srgbClr val="215968"/>
              </a:solidFill>
            </a:endParaRPr>
          </a:p>
          <a:p>
            <a:pPr>
              <a:buFont typeface="Wingdings" pitchFamily="2" charset="2"/>
              <a:buChar char="Ø"/>
            </a:pPr>
            <a:r>
              <a:rPr lang="en-US" sz="2800" dirty="0" smtClean="0">
                <a:solidFill>
                  <a:srgbClr val="215968"/>
                </a:solidFill>
              </a:rPr>
              <a:t>Shrinking pools of workers and consumers</a:t>
            </a:r>
          </a:p>
          <a:p>
            <a:pPr>
              <a:buNone/>
            </a:pPr>
            <a:endParaRPr lang="en-US" sz="2800" dirty="0" smtClean="0">
              <a:solidFill>
                <a:srgbClr val="215968"/>
              </a:solidFill>
            </a:endParaRPr>
          </a:p>
          <a:p>
            <a:pPr>
              <a:buFont typeface="Wingdings" pitchFamily="2" charset="2"/>
              <a:buChar char="Ø"/>
            </a:pPr>
            <a:r>
              <a:rPr lang="en-US" sz="2800" dirty="0" smtClean="0">
                <a:solidFill>
                  <a:srgbClr val="215968"/>
                </a:solidFill>
              </a:rPr>
              <a:t>Faster aging populations</a:t>
            </a:r>
          </a:p>
          <a:p>
            <a:pPr marL="342900" lvl="1" indent="-342900">
              <a:buFont typeface="Wingdings" pitchFamily="2" charset="2"/>
              <a:buChar char="Ø"/>
            </a:pPr>
            <a:endParaRPr lang="en-US" dirty="0" smtClean="0">
              <a:solidFill>
                <a:srgbClr val="215968"/>
              </a:solidFill>
            </a:endParaRPr>
          </a:p>
          <a:p>
            <a:pPr marL="342900" lvl="1" indent="-342900">
              <a:buFont typeface="Wingdings" pitchFamily="2" charset="2"/>
              <a:buChar char="Ø"/>
            </a:pPr>
            <a:r>
              <a:rPr lang="en-US" dirty="0" smtClean="0">
                <a:solidFill>
                  <a:srgbClr val="215968"/>
                </a:solidFill>
              </a:rPr>
              <a:t>Negative demographic momentum…</a:t>
            </a:r>
          </a:p>
          <a:p>
            <a:pPr marL="342900" lvl="1" indent="-342900">
              <a:buFont typeface="Wingdings" pitchFamily="2" charset="2"/>
              <a:buChar char="Ø"/>
            </a:pPr>
            <a:endParaRPr lang="en-US" sz="800" dirty="0" smtClean="0">
              <a:solidFill>
                <a:srgbClr val="215968"/>
              </a:solidFill>
            </a:endParaRPr>
          </a:p>
          <a:p>
            <a:pPr marL="742950" lvl="2" indent="-342900">
              <a:buFont typeface="Wingdings" pitchFamily="2" charset="2"/>
              <a:buChar char="§"/>
            </a:pPr>
            <a:r>
              <a:rPr lang="en-US" sz="2000" dirty="0" smtClean="0"/>
              <a:t>Whereby ever-smaller numbers of women in child-bearing ages produce fewer children than are needed to work and pay the taxes that will support health and pay-as-you-go retirement systems</a:t>
            </a:r>
          </a:p>
          <a:p>
            <a:pPr marL="742950" lvl="2" indent="-342900">
              <a:buFont typeface="Wingdings" pitchFamily="2" charset="2"/>
              <a:buChar char="§"/>
            </a:pPr>
            <a:endParaRPr lang="en-US" sz="2000" dirty="0" smtClean="0">
              <a:solidFill>
                <a:srgbClr val="215968"/>
              </a:solidFill>
            </a:endParaRPr>
          </a:p>
          <a:p>
            <a:pPr>
              <a:buFont typeface="Wingdings" pitchFamily="2" charset="2"/>
              <a:buChar char="Ø"/>
            </a:pPr>
            <a:r>
              <a:rPr lang="en-US" sz="2800" dirty="0" smtClean="0">
                <a:solidFill>
                  <a:srgbClr val="215968"/>
                </a:solidFill>
              </a:rPr>
              <a:t>And the persistent economic crisis will only exacerbate these trends </a:t>
            </a:r>
            <a:r>
              <a:rPr lang="en-US" sz="2800" b="1" dirty="0" smtClean="0">
                <a:solidFill>
                  <a:srgbClr val="215968"/>
                </a:solidFill>
              </a:rPr>
              <a:t>and </a:t>
            </a:r>
            <a:r>
              <a:rPr lang="en-US" sz="2800" dirty="0" smtClean="0">
                <a:solidFill>
                  <a:srgbClr val="215968"/>
                </a:solidFill>
              </a:rPr>
              <a:t>their effects. </a:t>
            </a:r>
          </a:p>
          <a:p>
            <a:pPr>
              <a:buFont typeface="Wingdings" pitchFamily="2" charset="2"/>
              <a:buChar char="Ø"/>
            </a:pPr>
            <a:endParaRPr lang="en-US" sz="2800" dirty="0" smtClean="0">
              <a:solidFill>
                <a:srgbClr val="215968"/>
              </a:solidFill>
            </a:endParaRPr>
          </a:p>
          <a:p>
            <a:pPr>
              <a:buFont typeface="Wingdings" pitchFamily="2" charset="2"/>
              <a:buChar char="Ø"/>
            </a:pPr>
            <a:endParaRPr lang="en-US" sz="2800" dirty="0" smtClean="0">
              <a:solidFill>
                <a:srgbClr val="215968"/>
              </a:solidFill>
            </a:endParaRPr>
          </a:p>
        </p:txBody>
      </p:sp>
      <p:sp>
        <p:nvSpPr>
          <p:cNvPr id="4" name="Footer Placeholder 2"/>
          <p:cNvSpPr>
            <a:spLocks noGrp="1"/>
          </p:cNvSpPr>
          <p:nvPr>
            <p:ph type="ftr" sz="quarter" idx="10"/>
          </p:nvPr>
        </p:nvSpPr>
        <p:spPr>
          <a:xfrm>
            <a:off x="3124200" y="6553200"/>
            <a:ext cx="2895600" cy="365125"/>
          </a:xfrm>
        </p:spPr>
        <p:txBody>
          <a:bodyPr/>
          <a:lstStyle/>
          <a:p>
            <a:pPr>
              <a:defRPr/>
            </a:pPr>
            <a:r>
              <a:rPr lang="en-US" dirty="0" smtClean="0"/>
              <a:t>© 2012 Migration Policy Institute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6"/>
          <p:cNvSpPr>
            <a:spLocks noGrp="1"/>
          </p:cNvSpPr>
          <p:nvPr>
            <p:ph type="title" idx="4294967295"/>
          </p:nvPr>
        </p:nvSpPr>
        <p:spPr>
          <a:xfrm>
            <a:off x="685800" y="-152400"/>
            <a:ext cx="8229600" cy="1143000"/>
          </a:xfrm>
        </p:spPr>
        <p:txBody>
          <a:bodyPr anchorCtr="0"/>
          <a:lstStyle/>
          <a:p>
            <a:pPr eaLnBrk="1" hangingPunct="1">
              <a:defRPr/>
            </a:pPr>
            <a:r>
              <a:rPr lang="en-US" sz="3600" dirty="0">
                <a:solidFill>
                  <a:srgbClr val="DBEEF4"/>
                </a:solidFill>
              </a:rPr>
              <a:t>Declining Fertility Rates</a:t>
            </a:r>
          </a:p>
        </p:txBody>
      </p:sp>
      <p:sp>
        <p:nvSpPr>
          <p:cNvPr id="16392" name="Rectangle 7"/>
          <p:cNvSpPr>
            <a:spLocks noChangeArrowheads="1"/>
          </p:cNvSpPr>
          <p:nvPr/>
        </p:nvSpPr>
        <p:spPr bwMode="auto">
          <a:xfrm>
            <a:off x="304800" y="838200"/>
            <a:ext cx="8534400" cy="762000"/>
          </a:xfrm>
          <a:prstGeom prst="rect">
            <a:avLst/>
          </a:prstGeom>
          <a:noFill/>
          <a:ln w="9525">
            <a:noFill/>
            <a:miter lim="800000"/>
            <a:headEnd/>
            <a:tailEnd/>
          </a:ln>
        </p:spPr>
        <p:txBody>
          <a:bodyPr>
            <a:spAutoFit/>
          </a:bodyPr>
          <a:lstStyle/>
          <a:p>
            <a:pPr eaLnBrk="0" hangingPunct="0">
              <a:spcBef>
                <a:spcPct val="20000"/>
              </a:spcBef>
              <a:buFont typeface="Wingdings" pitchFamily="2" charset="2"/>
              <a:buChar char="Ø"/>
            </a:pPr>
            <a:r>
              <a:rPr lang="en-US" sz="2400" i="1" dirty="0">
                <a:solidFill>
                  <a:srgbClr val="215968"/>
                </a:solidFill>
                <a:latin typeface="Gill Sans MT"/>
              </a:rPr>
              <a:t> </a:t>
            </a:r>
            <a:r>
              <a:rPr lang="en-US" sz="2000" i="1" dirty="0">
                <a:solidFill>
                  <a:schemeClr val="accent4">
                    <a:lumMod val="10000"/>
                  </a:schemeClr>
                </a:solidFill>
                <a:latin typeface="Gill Sans MT"/>
              </a:rPr>
              <a:t>Total fertility rates for almost all rich countries will likely remain below replacement level (2.1 children per woman) until 2030</a:t>
            </a:r>
          </a:p>
        </p:txBody>
      </p:sp>
      <p:sp>
        <p:nvSpPr>
          <p:cNvPr id="9" name="TextBox 8"/>
          <p:cNvSpPr txBox="1"/>
          <p:nvPr/>
        </p:nvSpPr>
        <p:spPr>
          <a:xfrm>
            <a:off x="381000" y="6477000"/>
            <a:ext cx="2514600" cy="253916"/>
          </a:xfrm>
          <a:prstGeom prst="rect">
            <a:avLst/>
          </a:prstGeom>
          <a:noFill/>
        </p:spPr>
        <p:txBody>
          <a:bodyPr wrap="square" rtlCol="0">
            <a:spAutoFit/>
          </a:bodyPr>
          <a:lstStyle/>
          <a:p>
            <a:r>
              <a:rPr lang="en-US" sz="1050" dirty="0" smtClean="0">
                <a:solidFill>
                  <a:schemeClr val="accent4">
                    <a:lumMod val="50000"/>
                  </a:schemeClr>
                </a:solidFill>
              </a:rPr>
              <a:t>Source: UN Population Division, 2010</a:t>
            </a:r>
            <a:endParaRPr lang="en-US" sz="1050" dirty="0">
              <a:solidFill>
                <a:schemeClr val="accent4">
                  <a:lumMod val="50000"/>
                </a:schemeClr>
              </a:solidFill>
            </a:endParaRPr>
          </a:p>
        </p:txBody>
      </p:sp>
      <p:graphicFrame>
        <p:nvGraphicFramePr>
          <p:cNvPr id="2053" name="Object 5"/>
          <p:cNvGraphicFramePr>
            <a:graphicFrameLocks noChangeAspect="1"/>
          </p:cNvGraphicFramePr>
          <p:nvPr/>
        </p:nvGraphicFramePr>
        <p:xfrm>
          <a:off x="777875" y="1676400"/>
          <a:ext cx="7816850" cy="4643438"/>
        </p:xfrm>
        <a:graphic>
          <a:graphicData uri="http://schemas.openxmlformats.org/presentationml/2006/ole">
            <p:oleObj spid="_x0000_s2053" name="Worksheet" r:id="rId4" imgW="7038900" imgH="4181385" progId="Excel.Sheet.8">
              <p:link updateAutomatic="1"/>
            </p:oleObj>
          </a:graphicData>
        </a:graphic>
      </p:graphicFrame>
      <p:sp>
        <p:nvSpPr>
          <p:cNvPr id="10" name="Footer Placeholder 2"/>
          <p:cNvSpPr>
            <a:spLocks noGrp="1"/>
          </p:cNvSpPr>
          <p:nvPr>
            <p:ph type="ftr" sz="quarter" idx="10"/>
          </p:nvPr>
        </p:nvSpPr>
        <p:spPr>
          <a:xfrm>
            <a:off x="3429000" y="6553200"/>
            <a:ext cx="2895600" cy="365125"/>
          </a:xfrm>
        </p:spPr>
        <p:txBody>
          <a:bodyPr/>
          <a:lstStyle/>
          <a:p>
            <a:pPr>
              <a:defRPr/>
            </a:pPr>
            <a:r>
              <a:rPr lang="en-US" dirty="0" smtClean="0">
                <a:solidFill>
                  <a:schemeClr val="accent4">
                    <a:lumMod val="75000"/>
                  </a:schemeClr>
                </a:solidFill>
                <a:effectLst/>
              </a:rPr>
              <a:t>© 2012 Migration Policy Institute</a:t>
            </a:r>
            <a:endParaRPr lang="en-US" dirty="0">
              <a:solidFill>
                <a:schemeClr val="accent4">
                  <a:lumMod val="75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itle 6"/>
          <p:cNvSpPr>
            <a:spLocks noGrp="1"/>
          </p:cNvSpPr>
          <p:nvPr>
            <p:ph type="title"/>
          </p:nvPr>
        </p:nvSpPr>
        <p:spPr bwMode="auto">
          <a:xfrm>
            <a:off x="228600" y="-152400"/>
            <a:ext cx="8534400" cy="1143000"/>
          </a:xfrm>
        </p:spPr>
        <p:txBody>
          <a:bodyPr wrap="square" numCol="1" anchorCtr="0" compatLnSpc="1">
            <a:prstTxWarp prst="textNoShape">
              <a:avLst/>
            </a:prstTxWarp>
            <a:normAutofit/>
          </a:bodyPr>
          <a:lstStyle/>
          <a:p>
            <a:pPr eaLnBrk="1" hangingPunct="1"/>
            <a:r>
              <a:rPr lang="en-US" sz="3600" dirty="0" smtClean="0">
                <a:solidFill>
                  <a:srgbClr val="DBEEF4"/>
                </a:solidFill>
                <a:latin typeface="Gill Sans MT"/>
              </a:rPr>
              <a:t>Increasing Dependency Ratios</a:t>
            </a:r>
          </a:p>
        </p:txBody>
      </p:sp>
      <p:sp>
        <p:nvSpPr>
          <p:cNvPr id="17417" name="Rectangle 2"/>
          <p:cNvSpPr txBox="1">
            <a:spLocks noChangeArrowheads="1"/>
          </p:cNvSpPr>
          <p:nvPr/>
        </p:nvSpPr>
        <p:spPr bwMode="auto">
          <a:xfrm>
            <a:off x="457200" y="1066800"/>
            <a:ext cx="8458200" cy="457200"/>
          </a:xfrm>
          <a:prstGeom prst="rect">
            <a:avLst/>
          </a:prstGeom>
          <a:noFill/>
          <a:ln w="9525">
            <a:noFill/>
            <a:miter lim="800000"/>
            <a:headEnd/>
            <a:tailEnd/>
          </a:ln>
        </p:spPr>
        <p:txBody>
          <a:bodyPr anchor="ctr"/>
          <a:lstStyle/>
          <a:p>
            <a:pPr eaLnBrk="0" hangingPunct="0">
              <a:spcBef>
                <a:spcPct val="20000"/>
              </a:spcBef>
              <a:buFont typeface="Wingdings" pitchFamily="2" charset="2"/>
              <a:buChar char="Ø"/>
            </a:pPr>
            <a:r>
              <a:rPr lang="en-US" sz="2400" i="1" dirty="0">
                <a:solidFill>
                  <a:srgbClr val="215968"/>
                </a:solidFill>
                <a:latin typeface="Gill Sans MT"/>
              </a:rPr>
              <a:t> </a:t>
            </a:r>
            <a:r>
              <a:rPr lang="en-US" sz="2400" i="1" dirty="0">
                <a:latin typeface="Gill Sans MT"/>
              </a:rPr>
              <a:t>Old-age dependency </a:t>
            </a:r>
            <a:r>
              <a:rPr lang="en-US" sz="2400" i="1" dirty="0" smtClean="0">
                <a:latin typeface="Gill Sans MT"/>
              </a:rPr>
              <a:t>ratios* </a:t>
            </a:r>
            <a:r>
              <a:rPr lang="en-US" sz="2400" i="1" dirty="0">
                <a:latin typeface="Gill Sans MT"/>
              </a:rPr>
              <a:t>for all </a:t>
            </a:r>
            <a:r>
              <a:rPr lang="en-US" sz="2400" i="1" dirty="0" smtClean="0">
                <a:latin typeface="Gill Sans MT"/>
              </a:rPr>
              <a:t>rich countries </a:t>
            </a:r>
            <a:r>
              <a:rPr lang="en-US" sz="2400" i="1" dirty="0">
                <a:latin typeface="Gill Sans MT"/>
              </a:rPr>
              <a:t>will increase</a:t>
            </a:r>
          </a:p>
        </p:txBody>
      </p:sp>
      <p:sp>
        <p:nvSpPr>
          <p:cNvPr id="9" name="TextBox 8"/>
          <p:cNvSpPr txBox="1"/>
          <p:nvPr/>
        </p:nvSpPr>
        <p:spPr>
          <a:xfrm>
            <a:off x="381000" y="6025515"/>
            <a:ext cx="8382000" cy="1000274"/>
          </a:xfrm>
          <a:prstGeom prst="rect">
            <a:avLst/>
          </a:prstGeom>
          <a:noFill/>
        </p:spPr>
        <p:txBody>
          <a:bodyPr wrap="square" rtlCol="0">
            <a:spAutoFit/>
          </a:bodyPr>
          <a:lstStyle/>
          <a:p>
            <a:pPr eaLnBrk="0" hangingPunct="0">
              <a:defRPr/>
            </a:pPr>
            <a:r>
              <a:rPr lang="en-US" altLang="ja-JP" sz="1200" dirty="0" smtClean="0">
                <a:latin typeface="+mn-lt"/>
                <a:ea typeface="ＭＳ Ｐゴシック" pitchFamily="34" charset="-128"/>
              </a:rPr>
              <a:t>*The old-age dependency ratio is the ratio of the population 65 years and over to the population aged 20 to 64 multiplied by 100.</a:t>
            </a:r>
          </a:p>
          <a:p>
            <a:pPr eaLnBrk="0" hangingPunct="0">
              <a:defRPr/>
            </a:pPr>
            <a:endParaRPr lang="en-US" sz="1200" dirty="0" smtClean="0">
              <a:latin typeface="+mn-lt"/>
              <a:ea typeface="ＭＳ Ｐゴシック" pitchFamily="34" charset="-128"/>
            </a:endParaRPr>
          </a:p>
          <a:p>
            <a:pPr eaLnBrk="0" hangingPunct="0">
              <a:defRPr/>
            </a:pPr>
            <a:r>
              <a:rPr lang="en-US" sz="1200" dirty="0" smtClean="0">
                <a:solidFill>
                  <a:schemeClr val="tx1">
                    <a:lumMod val="65000"/>
                    <a:lumOff val="35000"/>
                  </a:schemeClr>
                </a:solidFill>
                <a:latin typeface="+mn-lt"/>
              </a:rPr>
              <a:t>Source: UN Population Division, 2010</a:t>
            </a:r>
          </a:p>
          <a:p>
            <a:pPr eaLnBrk="0" hangingPunct="0">
              <a:defRPr/>
            </a:pPr>
            <a:endParaRPr lang="en-US" altLang="ja-JP" sz="1200" dirty="0" smtClean="0">
              <a:latin typeface="+mn-lt"/>
              <a:ea typeface="ＭＳ Ｐゴシック" pitchFamily="34" charset="-128"/>
            </a:endParaRPr>
          </a:p>
          <a:p>
            <a:endParaRPr lang="en-US" sz="1100" i="1" dirty="0">
              <a:solidFill>
                <a:schemeClr val="tx1">
                  <a:lumMod val="50000"/>
                  <a:lumOff val="50000"/>
                </a:schemeClr>
              </a:solidFill>
              <a:latin typeface="+mn-lt"/>
            </a:endParaRPr>
          </a:p>
        </p:txBody>
      </p:sp>
      <p:graphicFrame>
        <p:nvGraphicFramePr>
          <p:cNvPr id="7" name="Chart 6"/>
          <p:cNvGraphicFramePr/>
          <p:nvPr/>
        </p:nvGraphicFramePr>
        <p:xfrm>
          <a:off x="381000" y="1600200"/>
          <a:ext cx="8458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2"/>
          <p:cNvSpPr>
            <a:spLocks noGrp="1"/>
          </p:cNvSpPr>
          <p:nvPr>
            <p:ph type="ftr" sz="quarter" idx="4294967295"/>
          </p:nvPr>
        </p:nvSpPr>
        <p:spPr>
          <a:xfrm>
            <a:off x="3505200" y="6645275"/>
            <a:ext cx="2895600" cy="365125"/>
          </a:xfrm>
          <a:prstGeom prst="rect">
            <a:avLst/>
          </a:prstGeom>
        </p:spPr>
        <p:txBody>
          <a:bodyPr/>
          <a:lstStyle/>
          <a:p>
            <a:pPr>
              <a:defRPr/>
            </a:pPr>
            <a:r>
              <a:rPr lang="en-US" sz="1000" dirty="0" smtClean="0">
                <a:solidFill>
                  <a:schemeClr val="bg1">
                    <a:lumMod val="65000"/>
                  </a:schemeClr>
                </a:solidFill>
                <a:effectLst/>
              </a:rPr>
              <a:t>© 2012 Migration Policy Institute</a:t>
            </a:r>
            <a:endParaRPr lang="en-US" sz="1000" dirty="0">
              <a:solidFill>
                <a:schemeClr val="bg1">
                  <a:lumMod val="65000"/>
                </a:schemeClr>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609600" y="-228600"/>
            <a:ext cx="8229600" cy="1143000"/>
          </a:xfrm>
        </p:spPr>
        <p:txBody>
          <a:bodyPr wrap="square" numCol="1" anchorCtr="0" compatLnSpc="1">
            <a:prstTxWarp prst="textNoShape">
              <a:avLst/>
            </a:prstTxWarp>
          </a:bodyPr>
          <a:lstStyle/>
          <a:p>
            <a:pPr eaLnBrk="1" hangingPunct="1"/>
            <a:r>
              <a:rPr lang="en-US" sz="3600" dirty="0" smtClean="0">
                <a:solidFill>
                  <a:srgbClr val="DBEEF4"/>
                </a:solidFill>
                <a:latin typeface="+mj-lt"/>
              </a:rPr>
              <a:t>The</a:t>
            </a:r>
            <a:r>
              <a:rPr lang="en-US" sz="3600" dirty="0" smtClean="0">
                <a:solidFill>
                  <a:srgbClr val="DBEEF4"/>
                </a:solidFill>
                <a:latin typeface="Gill Sans MT"/>
              </a:rPr>
              <a:t> Demographic “Triple-Squeeze”</a:t>
            </a:r>
          </a:p>
        </p:txBody>
      </p:sp>
      <p:graphicFrame>
        <p:nvGraphicFramePr>
          <p:cNvPr id="32865" name="Group 97"/>
          <p:cNvGraphicFramePr>
            <a:graphicFrameLocks noGrp="1"/>
          </p:cNvGraphicFramePr>
          <p:nvPr/>
        </p:nvGraphicFramePr>
        <p:xfrm>
          <a:off x="457200" y="990600"/>
          <a:ext cx="7924800" cy="5046405"/>
        </p:xfrm>
        <a:graphic>
          <a:graphicData uri="http://schemas.openxmlformats.org/drawingml/2006/table">
            <a:tbl>
              <a:tblPr/>
              <a:tblGrid>
                <a:gridCol w="1320800"/>
                <a:gridCol w="1320800"/>
                <a:gridCol w="1320800"/>
                <a:gridCol w="1320800"/>
                <a:gridCol w="1320800"/>
                <a:gridCol w="1320800"/>
              </a:tblGrid>
              <a:tr h="13716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Gill Sans MT"/>
                          <a:ea typeface="Calibri" pitchFamily="34" charset="0"/>
                          <a:cs typeface="Times New Roman" pitchFamily="18" charset="0"/>
                        </a:rPr>
                        <a:t>Country</a:t>
                      </a:r>
                      <a:endPar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Gill Sans MT"/>
                          <a:ea typeface="Calibri" pitchFamily="34" charset="0"/>
                          <a:cs typeface="Times New Roman" pitchFamily="18" charset="0"/>
                        </a:rPr>
                        <a:t>Total Fertility Rate (children per woman) in 2005-2010*</a:t>
                      </a:r>
                      <a:endPar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Gill Sans MT"/>
                          <a:ea typeface="Calibri" pitchFamily="34" charset="0"/>
                          <a:cs typeface="Times New Roman" pitchFamily="18" charset="0"/>
                        </a:rPr>
                        <a:t>Median Age of population 2005</a:t>
                      </a:r>
                      <a:endPar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Gill Sans MT"/>
                          <a:ea typeface="Calibri" pitchFamily="34" charset="0"/>
                          <a:cs typeface="Times New Roman" pitchFamily="18" charset="0"/>
                        </a:rPr>
                        <a:t>Old-age Dependency Ratio** in 2005</a:t>
                      </a:r>
                      <a:endPar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Gill Sans MT"/>
                          <a:ea typeface="Calibri" pitchFamily="34" charset="0"/>
                          <a:cs typeface="Times New Roman" pitchFamily="18" charset="0"/>
                        </a:rPr>
                        <a:t>Old-age Dependency Ratio in 2030</a:t>
                      </a:r>
                      <a:endPar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Gill Sans MT"/>
                          <a:ea typeface="Calibri" pitchFamily="34" charset="0"/>
                          <a:cs typeface="Times New Roman" pitchFamily="18" charset="0"/>
                        </a:rPr>
                        <a:t>Median Age of Population 2030 (projected)</a:t>
                      </a:r>
                      <a:endPar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Japan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1.32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43.1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30</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53</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51.4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Germany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1.36</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42.1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48.8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Austria</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1.38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40.0</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47.0</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317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France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1.97</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38.9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25</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42.4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Greece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1.46</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39.8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pt-PT" sz="1400" b="0" i="0" u="none" strike="noStrike" cap="none" normalizeH="0" baseline="0" dirty="0" smtClean="0">
                          <a:ln>
                            <a:noFill/>
                          </a:ln>
                          <a:solidFill>
                            <a:schemeClr val="tx1"/>
                          </a:solidFill>
                          <a:effectLst/>
                          <a:latin typeface="Gill Sans MT"/>
                          <a:ea typeface="Calibri" pitchFamily="34" charset="0"/>
                          <a:cs typeface="Times New Roman" pitchFamily="18" charset="0"/>
                        </a:rPr>
                        <a:t>27</a:t>
                      </a:r>
                      <a:endPar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37</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47.4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Spain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1.41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38.8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37</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48.0</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Poland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1.32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36.6</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pt-PT" sz="1400" b="0" i="0" u="none" strike="noStrike" cap="none" normalizeH="0" baseline="0" smtClean="0">
                          <a:ln>
                            <a:noFill/>
                          </a:ln>
                          <a:solidFill>
                            <a:schemeClr val="tx1"/>
                          </a:solidFill>
                          <a:effectLst/>
                          <a:latin typeface="Gill Sans MT"/>
                          <a:ea typeface="Calibri" pitchFamily="34" charset="0"/>
                          <a:cs typeface="Times New Roman" pitchFamily="18" charset="0"/>
                        </a:rPr>
                        <a:t>19</a:t>
                      </a:r>
                      <a:endPar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endParaRP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35</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44.9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Russia</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1.44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37.3</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43.3</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United States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2.07</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36.2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18</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33</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39.1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China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1.64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32.2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11</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24</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42.5</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India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2.61 </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23.9</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7</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Gill Sans MT"/>
                          <a:ea typeface="Calibri" pitchFamily="34" charset="0"/>
                          <a:cs typeface="Times New Roman" pitchFamily="18" charset="0"/>
                        </a:rPr>
                        <a:t>12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Gill Sans MT"/>
                          <a:ea typeface="Calibri" pitchFamily="34" charset="0"/>
                          <a:cs typeface="Times New Roman" pitchFamily="18" charset="0"/>
                        </a:rPr>
                        <a:t>31.2</a:t>
                      </a:r>
                    </a:p>
                  </a:txBody>
                  <a:tcPr marL="86755" marR="86755" marT="43378" marB="433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52" name="Rectangle 50"/>
          <p:cNvSpPr>
            <a:spLocks noChangeArrowheads="1"/>
          </p:cNvSpPr>
          <p:nvPr/>
        </p:nvSpPr>
        <p:spPr bwMode="auto">
          <a:xfrm>
            <a:off x="442913" y="6172200"/>
            <a:ext cx="6948487" cy="577081"/>
          </a:xfrm>
          <a:prstGeom prst="rect">
            <a:avLst/>
          </a:prstGeom>
          <a:noFill/>
          <a:ln w="9525">
            <a:noFill/>
            <a:miter lim="800000"/>
            <a:headEnd/>
            <a:tailEnd/>
          </a:ln>
        </p:spPr>
        <p:txBody>
          <a:bodyPr>
            <a:spAutoFit/>
          </a:bodyPr>
          <a:lstStyle/>
          <a:p>
            <a:pPr eaLnBrk="0" hangingPunct="0">
              <a:defRPr/>
            </a:pPr>
            <a:r>
              <a:rPr lang="en-US" altLang="ja-JP" sz="1050" dirty="0">
                <a:latin typeface="Garamond" pitchFamily="18" charset="0"/>
                <a:ea typeface="ＭＳ Ｐゴシック" pitchFamily="34" charset="-128"/>
              </a:rPr>
              <a:t>*About 2.1 needed to keep replenishing a population.</a:t>
            </a:r>
          </a:p>
          <a:p>
            <a:pPr eaLnBrk="0" hangingPunct="0">
              <a:defRPr/>
            </a:pPr>
            <a:r>
              <a:rPr lang="en-US" altLang="ja-JP" sz="1050" dirty="0">
                <a:latin typeface="Garamond" pitchFamily="18" charset="0"/>
                <a:ea typeface="ＭＳ Ｐゴシック" pitchFamily="34" charset="-128"/>
              </a:rPr>
              <a:t>**The </a:t>
            </a:r>
            <a:r>
              <a:rPr lang="en-US" altLang="ja-JP" sz="1050" dirty="0">
                <a:latin typeface="Garamond" pitchFamily="18" charset="0"/>
                <a:ea typeface="ＭＳ Ｐゴシック" pitchFamily="34" charset="-128"/>
                <a:hlinkClick r:id="rId3"/>
              </a:rPr>
              <a:t>old-age dependency ratio </a:t>
            </a:r>
            <a:r>
              <a:rPr lang="en-US" altLang="ja-JP" sz="1050" dirty="0">
                <a:latin typeface="Garamond" pitchFamily="18" charset="0"/>
                <a:ea typeface="ＭＳ Ｐゴシック" pitchFamily="34" charset="-128"/>
              </a:rPr>
              <a:t>is the ratio of the population 65 years and over to the population aged 20 to 64 multiplied by 100.</a:t>
            </a:r>
          </a:p>
          <a:p>
            <a:pPr eaLnBrk="0" hangingPunct="0">
              <a:defRPr/>
            </a:pPr>
            <a:r>
              <a:rPr lang="en-US" altLang="ja-JP" sz="1050" dirty="0">
                <a:latin typeface="Garamond" pitchFamily="18" charset="0"/>
                <a:ea typeface="ＭＳ Ｐゴシック" pitchFamily="34" charset="-128"/>
              </a:rPr>
              <a:t>Source: United Nations, </a:t>
            </a:r>
            <a:r>
              <a:rPr lang="en-US" altLang="ja-JP" sz="1050" i="1" dirty="0">
                <a:latin typeface="Garamond" pitchFamily="18" charset="0"/>
                <a:ea typeface="ＭＳ Ｐゴシック" pitchFamily="34" charset="-128"/>
              </a:rPr>
              <a:t>World Population Prospects: The 2010 Revision</a:t>
            </a:r>
            <a:r>
              <a:rPr lang="en-US" altLang="ja-JP" sz="1050" dirty="0">
                <a:latin typeface="Garamond" pitchFamily="18" charset="0"/>
                <a:ea typeface="ＭＳ Ｐゴシック" pitchFamily="34" charset="-128"/>
              </a:rPr>
              <a:t>.</a:t>
            </a:r>
          </a:p>
        </p:txBody>
      </p:sp>
      <p:sp>
        <p:nvSpPr>
          <p:cNvPr id="10" name="Oval 9"/>
          <p:cNvSpPr/>
          <p:nvPr/>
        </p:nvSpPr>
        <p:spPr>
          <a:xfrm rot="20855158">
            <a:off x="3002230" y="903738"/>
            <a:ext cx="1443622" cy="1149038"/>
          </a:xfrm>
          <a:prstGeom prst="ellipse">
            <a:avLst/>
          </a:prstGeom>
          <a:noFill/>
          <a:ln w="19050">
            <a:solidFill>
              <a:srgbClr val="FF0000"/>
            </a:solidFill>
          </a:ln>
          <a:effectLst>
            <a:outerShdw blurRad="50800" dist="50800" dir="5400000" algn="ctr" rotWithShape="0">
              <a:srgbClr val="000000">
                <a:alpha val="8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855158">
            <a:off x="6986013" y="884913"/>
            <a:ext cx="1513644" cy="1196775"/>
          </a:xfrm>
          <a:prstGeom prst="ellipse">
            <a:avLst/>
          </a:prstGeom>
          <a:noFill/>
          <a:ln w="19050">
            <a:solidFill>
              <a:srgbClr val="FF0000"/>
            </a:solidFill>
          </a:ln>
          <a:effectLst>
            <a:outerShdw blurRad="50800" dist="50800" dir="5400000" algn="ctr" rotWithShape="0">
              <a:srgbClr val="000000">
                <a:alpha val="8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9416</TotalTime>
  <Words>2410</Words>
  <Application>Microsoft Office PowerPoint</Application>
  <PresentationFormat>On-screen Show (4:3)</PresentationFormat>
  <Paragraphs>518</Paragraphs>
  <Slides>33</Slides>
  <Notes>19</Notes>
  <HiddenSlides>0</HiddenSlides>
  <MMClips>0</MMClips>
  <ScaleCrop>false</ScaleCrop>
  <HeadingPairs>
    <vt:vector size="6" baseType="variant">
      <vt:variant>
        <vt:lpstr>Theme</vt:lpstr>
      </vt:variant>
      <vt:variant>
        <vt:i4>3</vt:i4>
      </vt:variant>
      <vt:variant>
        <vt:lpstr>Links</vt:lpstr>
      </vt:variant>
      <vt:variant>
        <vt:i4>1</vt:i4>
      </vt:variant>
      <vt:variant>
        <vt:lpstr>Slide Titles</vt:lpstr>
      </vt:variant>
      <vt:variant>
        <vt:i4>33</vt:i4>
      </vt:variant>
    </vt:vector>
  </HeadingPairs>
  <TitlesOfParts>
    <vt:vector size="37" baseType="lpstr">
      <vt:lpstr>Office Theme</vt:lpstr>
      <vt:lpstr>Custom Design</vt:lpstr>
      <vt:lpstr>Globe</vt:lpstr>
      <vt:lpstr>\\mpi-fp1\users\sflamm\Sarah Flamm\DP Powerpoints\DP Presentation Vienna 2012 graphs.xlsx!Fertilty &amp; Dependency ![DP Presentation Vienna 2012 graphs.xlsx]Fertilty &amp; Dependency  Chart 2</vt:lpstr>
      <vt:lpstr>The Global &amp; European  Neighborhood Migration  Systems:   Trends, Governance Challenges &amp; a Look  Ahead  </vt:lpstr>
      <vt:lpstr>OUTLINE</vt:lpstr>
      <vt:lpstr>Key Observations</vt:lpstr>
      <vt:lpstr>Key Observations</vt:lpstr>
      <vt:lpstr>Part II</vt:lpstr>
      <vt:lpstr>Persistent Low Fertility Leads to…</vt:lpstr>
      <vt:lpstr>Declining Fertility Rates</vt:lpstr>
      <vt:lpstr>Increasing Dependency Ratios</vt:lpstr>
      <vt:lpstr>The Demographic “Triple-Squeeze”</vt:lpstr>
      <vt:lpstr>These Trends Raise Crucial Questions</vt:lpstr>
      <vt:lpstr>What Can be Done about That?</vt:lpstr>
      <vt:lpstr>Specifically...</vt:lpstr>
      <vt:lpstr>And Part of the Answer May Lie With…</vt:lpstr>
      <vt:lpstr>The Demography of the EU’s “Neighborhood”</vt:lpstr>
      <vt:lpstr>Working-Age Population in The EU &amp; the MENA Region</vt:lpstr>
      <vt:lpstr>New Workers in the EU and the MENA Region</vt:lpstr>
      <vt:lpstr>How to Prepare for More Migration Smartly</vt:lpstr>
      <vt:lpstr> Thinking Strategically About the Future…</vt:lpstr>
      <vt:lpstr>Part III</vt:lpstr>
      <vt:lpstr>Competing for the Best and the Brightest </vt:lpstr>
      <vt:lpstr>How will they choose us?</vt:lpstr>
      <vt:lpstr>Slide 22</vt:lpstr>
      <vt:lpstr>Slide 23</vt:lpstr>
      <vt:lpstr>Slide 24</vt:lpstr>
      <vt:lpstr>Slide 25</vt:lpstr>
      <vt:lpstr>The Roots of Anxiety About Immigration</vt:lpstr>
      <vt:lpstr>Governance Challenge 1</vt:lpstr>
      <vt:lpstr>Governance Challenge II </vt:lpstr>
      <vt:lpstr>Governance Challenge III</vt:lpstr>
      <vt:lpstr>And Just in Case Anyone is Forgetting...</vt:lpstr>
      <vt:lpstr>Mind the Unemployment Rate…</vt:lpstr>
      <vt:lpstr>  … and Rising  Youth Unemployment</vt:lpstr>
      <vt:lpstr>For More Information</vt:lpstr>
    </vt:vector>
  </TitlesOfParts>
  <Company>Migration Policy Institue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ASiruno</dc:creator>
  <cp:lastModifiedBy>sflamm</cp:lastModifiedBy>
  <cp:revision>740</cp:revision>
  <dcterms:created xsi:type="dcterms:W3CDTF">2009-09-03T17:11:53Z</dcterms:created>
  <dcterms:modified xsi:type="dcterms:W3CDTF">2012-06-11T17:21:12Z</dcterms:modified>
</cp:coreProperties>
</file>