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77" r:id="rId4"/>
    <p:sldId id="259" r:id="rId5"/>
    <p:sldId id="280" r:id="rId6"/>
    <p:sldId id="260" r:id="rId7"/>
    <p:sldId id="261" r:id="rId8"/>
    <p:sldId id="279" r:id="rId9"/>
    <p:sldId id="263" r:id="rId10"/>
    <p:sldId id="264" r:id="rId11"/>
    <p:sldId id="265" r:id="rId12"/>
    <p:sldId id="266" r:id="rId13"/>
    <p:sldId id="267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4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8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1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7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1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7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6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5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1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1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DF91-5814-4E3E-A0D5-7131DA5153A5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E7A0-5E98-4786-A51C-1696A966F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1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6912"/>
            <a:ext cx="8108081" cy="1590230"/>
          </a:xfrm>
        </p:spPr>
      </p:pic>
    </p:spTree>
    <p:extLst>
      <p:ext uri="{BB962C8B-B14F-4D97-AF65-F5344CB8AC3E}">
        <p14:creationId xmlns:p14="http://schemas.microsoft.com/office/powerpoint/2010/main" val="14330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6285384" cy="1224136"/>
          </a:xfrm>
        </p:spPr>
        <p:txBody>
          <a:bodyPr>
            <a:normAutofit/>
          </a:bodyPr>
          <a:lstStyle/>
          <a:p>
            <a:r>
              <a:rPr lang="en-US" dirty="0"/>
              <a:t>Europe’s worst policies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28" y="2420888"/>
            <a:ext cx="6670528" cy="3888431"/>
          </a:xfrm>
        </p:spPr>
      </p:pic>
    </p:spTree>
    <p:extLst>
      <p:ext uri="{BB962C8B-B14F-4D97-AF65-F5344CB8AC3E}">
        <p14:creationId xmlns:p14="http://schemas.microsoft.com/office/powerpoint/2010/main" val="37013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836" y="188640"/>
            <a:ext cx="6984776" cy="1210146"/>
          </a:xfrm>
        </p:spPr>
        <p:txBody>
          <a:bodyPr>
            <a:normAutofit/>
          </a:bodyPr>
          <a:lstStyle/>
          <a:p>
            <a:r>
              <a:rPr lang="en-US" b="1" dirty="0"/>
              <a:t>Top “leaders” and “slackers”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708920"/>
            <a:ext cx="3958756" cy="29100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08920"/>
            <a:ext cx="3767950" cy="320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/>
              <a:t>The Big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556792"/>
            <a:ext cx="7056784" cy="48965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GB" dirty="0" smtClean="0"/>
          </a:p>
          <a:p>
            <a:pPr>
              <a:spcAft>
                <a:spcPts val="600"/>
              </a:spcAft>
            </a:pPr>
            <a:r>
              <a:rPr lang="en-US" sz="3600" dirty="0"/>
              <a:t>France becoming more “British”?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UK becoming more “German”?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Germany becoming more “Polish”?</a:t>
            </a:r>
          </a:p>
        </p:txBody>
      </p:sp>
    </p:spTree>
    <p:extLst>
      <p:ext uri="{BB962C8B-B14F-4D97-AF65-F5344CB8AC3E}">
        <p14:creationId xmlns:p14="http://schemas.microsoft.com/office/powerpoint/2010/main" val="27739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pPr lvl="0">
              <a:defRPr/>
            </a:pPr>
            <a:r>
              <a:rPr lang="en-US" dirty="0"/>
              <a:t>2 Transatlantic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pPr marL="457200" lvl="2" indent="-457200"/>
            <a:r>
              <a:rPr lang="en-US" sz="2800" dirty="0" smtClean="0"/>
              <a:t>TTIP could </a:t>
            </a:r>
            <a:r>
              <a:rPr lang="en-US" sz="2800" dirty="0"/>
              <a:t>be the EU’s next big success story</a:t>
            </a:r>
          </a:p>
          <a:p>
            <a:pPr marL="457200" lvl="2" indent="-457200"/>
            <a:r>
              <a:rPr lang="en-US" sz="2800" dirty="0"/>
              <a:t>But Transatlantic unity undermined by Snowden revelations </a:t>
            </a:r>
            <a:r>
              <a:rPr lang="en-US" sz="2800" dirty="0" smtClean="0"/>
              <a:t>of NSA </a:t>
            </a:r>
            <a:r>
              <a:rPr lang="en-US" sz="2800" dirty="0"/>
              <a:t>spying</a:t>
            </a:r>
          </a:p>
          <a:p>
            <a:pPr marL="457200" lvl="2" indent="-457200"/>
            <a:r>
              <a:rPr lang="en-US" sz="2800" dirty="0"/>
              <a:t>Transatlantic split could be more damaging than the Iraq war a decade ago</a:t>
            </a:r>
          </a:p>
          <a:p>
            <a:pPr marL="457200" lvl="2" indent="-457200"/>
            <a:r>
              <a:rPr lang="en-US" sz="2800" dirty="0"/>
              <a:t>Did not derail TTIP negotiations in 2013 but could in 2014</a:t>
            </a:r>
          </a:p>
        </p:txBody>
      </p:sp>
    </p:spTree>
    <p:extLst>
      <p:ext uri="{BB962C8B-B14F-4D97-AF65-F5344CB8AC3E}">
        <p14:creationId xmlns:p14="http://schemas.microsoft.com/office/powerpoint/2010/main" val="33957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460432" cy="2334121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Thank you!</a:t>
            </a:r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36912"/>
            <a:ext cx="5082900" cy="354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/>
          <a:lstStyle/>
          <a:p>
            <a:r>
              <a:rPr lang="en-US" dirty="0"/>
              <a:t>What is the Scorecard?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A comprehensive, systematic annual assessment of Europe’s performance in achieving its goals in the </a:t>
            </a:r>
            <a:r>
              <a:rPr lang="en-US" sz="2400" dirty="0" smtClean="0"/>
              <a:t>world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 team of 40 researchers advised by a Steering Group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Europe = EU + the 28 member </a:t>
            </a:r>
            <a:r>
              <a:rPr lang="en-GB" sz="2400" dirty="0" smtClean="0"/>
              <a:t>states</a:t>
            </a:r>
            <a:endParaRPr lang="en-GB" sz="2400" dirty="0"/>
          </a:p>
          <a:p>
            <a:pPr>
              <a:spcBef>
                <a:spcPts val="0"/>
              </a:spcBef>
            </a:pPr>
            <a:r>
              <a:rPr lang="en-US" sz="2400" dirty="0"/>
              <a:t>Europe is assessed on 6 issues divided into 66 </a:t>
            </a:r>
            <a:r>
              <a:rPr lang="en-US" sz="2400" dirty="0" smtClean="0"/>
              <a:t>components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fr-FR" sz="2400" dirty="0"/>
              <a:t>Grades (A-D) are </a:t>
            </a:r>
            <a:r>
              <a:rPr lang="fr-FR" sz="2400" dirty="0" err="1"/>
              <a:t>awarded</a:t>
            </a:r>
            <a:r>
              <a:rPr lang="fr-FR" sz="2400" dirty="0"/>
              <a:t> on the basis of </a:t>
            </a:r>
            <a:r>
              <a:rPr lang="fr-FR" sz="2400" dirty="0" err="1"/>
              <a:t>unity</a:t>
            </a:r>
            <a:r>
              <a:rPr lang="fr-FR" sz="2400" dirty="0"/>
              <a:t>, </a:t>
            </a:r>
            <a:r>
              <a:rPr lang="fr-FR" sz="2400" dirty="0" err="1"/>
              <a:t>resources</a:t>
            </a:r>
            <a:r>
              <a:rPr lang="fr-FR" sz="2400" dirty="0"/>
              <a:t> and </a:t>
            </a:r>
            <a:r>
              <a:rPr lang="fr-FR" sz="2400" dirty="0" err="1" smtClean="0"/>
              <a:t>outcome</a:t>
            </a:r>
            <a:endParaRPr lang="fr-FR" sz="2400" dirty="0"/>
          </a:p>
          <a:p>
            <a:pPr>
              <a:spcBef>
                <a:spcPts val="0"/>
              </a:spcBef>
            </a:pPr>
            <a:r>
              <a:rPr lang="en-GB" sz="2400" dirty="0"/>
              <a:t>Member states are categorised as “leaders”, “supporters” or “slackers</a:t>
            </a:r>
            <a:r>
              <a:rPr lang="en-GB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69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</a:t>
            </a:r>
            <a:r>
              <a:rPr lang="en-US" sz="4000" dirty="0" smtClean="0"/>
              <a:t>        2013</a:t>
            </a:r>
            <a:r>
              <a:rPr lang="en-US" sz="4000" dirty="0"/>
              <a:t>: Two historic </a:t>
            </a:r>
            <a:r>
              <a:rPr lang="en-US" sz="4000" dirty="0" smtClean="0"/>
              <a:t>successes, a long time in the making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9176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                      </a:t>
            </a:r>
            <a:r>
              <a:rPr lang="en-GB" sz="2800" b="1" dirty="0"/>
              <a:t>Iran breakthrough</a:t>
            </a:r>
            <a:r>
              <a:rPr lang="en-GB" sz="2800" dirty="0"/>
              <a:t>:</a:t>
            </a:r>
          </a:p>
          <a:p>
            <a:pPr lvl="0"/>
            <a:r>
              <a:rPr lang="en-GB" sz="2800" dirty="0"/>
              <a:t>European response to President Bush’s “axis of evil” speech (2002)</a:t>
            </a:r>
          </a:p>
          <a:p>
            <a:pPr lvl="0"/>
            <a:r>
              <a:rPr lang="en-GB" sz="2800" dirty="0"/>
              <a:t>E3+3 talks began in 2007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	</a:t>
            </a:r>
            <a:r>
              <a:rPr lang="en-GB" sz="2800" b="1" dirty="0" smtClean="0"/>
              <a:t>Serbia-Kosovo </a:t>
            </a:r>
            <a:r>
              <a:rPr lang="en-GB" sz="2800" b="1" dirty="0"/>
              <a:t>deal:</a:t>
            </a:r>
          </a:p>
          <a:p>
            <a:pPr lvl="0"/>
            <a:r>
              <a:rPr lang="en-GB" sz="2800" dirty="0"/>
              <a:t>European attempt to stabilise the Balkans since the NATO military intervention in Kosovo (1999)</a:t>
            </a:r>
          </a:p>
          <a:p>
            <a:pPr lvl="0"/>
            <a:r>
              <a:rPr lang="en-GB" sz="2800" dirty="0"/>
              <a:t>Steps towards normalisation between Serbia and Kosovo since 2004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4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/>
          </a:bodyPr>
          <a:lstStyle/>
          <a:p>
            <a:r>
              <a:rPr lang="en-GB" dirty="0"/>
              <a:t>Factors of success?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excellent collaboration between the EU and the member states most involved. </a:t>
            </a:r>
          </a:p>
          <a:p>
            <a:pPr lvl="0"/>
            <a:r>
              <a:rPr lang="en-GB" dirty="0"/>
              <a:t>role of High Representative Catherine Ashton</a:t>
            </a:r>
          </a:p>
          <a:p>
            <a:pPr lvl="0"/>
            <a:r>
              <a:rPr lang="en-GB" dirty="0"/>
              <a:t>showed European toughness and persistence</a:t>
            </a:r>
          </a:p>
          <a:p>
            <a:pPr lvl="0"/>
            <a:r>
              <a:rPr lang="en-GB" dirty="0"/>
              <a:t>popular desire to move on and improve economic conditions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0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Overall</a:t>
            </a:r>
            <a:r>
              <a:rPr lang="fr-FR" dirty="0" smtClean="0"/>
              <a:t> scores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420888"/>
            <a:ext cx="695170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/>
          </a:bodyPr>
          <a:lstStyle/>
          <a:p>
            <a:r>
              <a:rPr lang="en-US" dirty="0"/>
              <a:t>Key findings (1)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B-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–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Europe and China co-operated on Syria, Mali and the Iranian nuclear problem, but member states undermined the European Commission in the solar panel dispute with China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C+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–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Europeans struggled to respond to increasing pressure on eastern neighbourhood states. European resolve on energy issues did not lead to successful diversification of energy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. 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/>
          </a:bodyPr>
          <a:lstStyle/>
          <a:p>
            <a:r>
              <a:rPr lang="en-US" dirty="0"/>
              <a:t>Key f</a:t>
            </a:r>
            <a:r>
              <a:rPr lang="en-US" dirty="0" smtClean="0"/>
              <a:t>indings </a:t>
            </a:r>
            <a:r>
              <a:rPr lang="en-US" dirty="0"/>
              <a:t>(2)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92514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United States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dirty="0"/>
              <a:t>B-</a:t>
            </a:r>
            <a:r>
              <a:rPr lang="en-US" dirty="0"/>
              <a:t>) – </a:t>
            </a:r>
            <a:r>
              <a:rPr lang="en-GB" dirty="0"/>
              <a:t>There were breakthroughs on TTIP negotiations and co-operation on an Iran nuclear deal. But the Snowden revelations led to a breakdown in European trust in the US.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Wider </a:t>
            </a:r>
            <a:r>
              <a:rPr lang="en-US" b="1" dirty="0"/>
              <a:t>Europe </a:t>
            </a:r>
            <a:r>
              <a:rPr lang="en-US" dirty="0"/>
              <a:t>(</a:t>
            </a:r>
            <a:r>
              <a:rPr lang="en-US" b="1" dirty="0"/>
              <a:t>C+</a:t>
            </a:r>
            <a:r>
              <a:rPr lang="en-US" dirty="0"/>
              <a:t>) – </a:t>
            </a:r>
            <a:r>
              <a:rPr lang="en-GB" dirty="0"/>
              <a:t>Ashton facilitated a historic agreement between Kosovo and Serbia. But setbacks in negotiations with Ukraine and Armenia showed that Europe needs to find a way to respond to Russian pressure.</a:t>
            </a:r>
            <a:br>
              <a:rPr lang="en-GB" dirty="0"/>
            </a:b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2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Key </a:t>
            </a:r>
            <a:r>
              <a:rPr lang="fr-FR" dirty="0" err="1"/>
              <a:t>f</a:t>
            </a:r>
            <a:r>
              <a:rPr lang="fr-FR" dirty="0" err="1" smtClean="0"/>
              <a:t>indings</a:t>
            </a:r>
            <a:r>
              <a:rPr lang="fr-FR" dirty="0" smtClean="0"/>
              <a:t>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2204864"/>
            <a:ext cx="5915000" cy="391703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Middle East and North Africa </a:t>
            </a:r>
            <a:r>
              <a:rPr lang="en-US" dirty="0"/>
              <a:t>(</a:t>
            </a:r>
            <a:r>
              <a:rPr lang="en-US" b="1" dirty="0"/>
              <a:t>C+</a:t>
            </a:r>
            <a:r>
              <a:rPr lang="en-US" dirty="0"/>
              <a:t>) – </a:t>
            </a:r>
            <a:r>
              <a:rPr lang="en-GB" dirty="0"/>
              <a:t>A breakthrough with Iran, but elsewhere Europe struggled as the conflict in Syria worsened and the military took over in Egypt.</a:t>
            </a:r>
          </a:p>
          <a:p>
            <a:endParaRPr lang="en-US" b="1" dirty="0"/>
          </a:p>
          <a:p>
            <a:r>
              <a:rPr lang="en-US" b="1" dirty="0"/>
              <a:t>Multilateral issues and crisis management </a:t>
            </a:r>
            <a:r>
              <a:rPr lang="en-US" dirty="0"/>
              <a:t>(</a:t>
            </a:r>
            <a:r>
              <a:rPr lang="en-US" b="1" dirty="0"/>
              <a:t>B</a:t>
            </a:r>
            <a:r>
              <a:rPr lang="en-US" dirty="0"/>
              <a:t>) – </a:t>
            </a:r>
            <a:r>
              <a:rPr lang="en-GB" dirty="0"/>
              <a:t>France intervened in Mali and CAR but only got limited support from other member states. Diplomatic efforts on Syria and climate issues were disappointing</a:t>
            </a:r>
          </a:p>
        </p:txBody>
      </p:sp>
    </p:spTree>
    <p:extLst>
      <p:ext uri="{BB962C8B-B14F-4D97-AF65-F5344CB8AC3E}">
        <p14:creationId xmlns:p14="http://schemas.microsoft.com/office/powerpoint/2010/main" val="38585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570186"/>
          </a:xfrm>
        </p:spPr>
        <p:txBody>
          <a:bodyPr>
            <a:normAutofit/>
          </a:bodyPr>
          <a:lstStyle/>
          <a:p>
            <a:r>
              <a:rPr lang="en-US" dirty="0"/>
              <a:t>Europe’s best policies</a:t>
            </a:r>
            <a:endParaRPr lang="en-GB" dirty="0"/>
          </a:p>
        </p:txBody>
      </p:sp>
      <p:pic>
        <p:nvPicPr>
          <p:cNvPr id="6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022" y="2564904"/>
            <a:ext cx="6910778" cy="3755602"/>
          </a:xfrm>
        </p:spPr>
      </p:pic>
    </p:spTree>
    <p:extLst>
      <p:ext uri="{BB962C8B-B14F-4D97-AF65-F5344CB8AC3E}">
        <p14:creationId xmlns:p14="http://schemas.microsoft.com/office/powerpoint/2010/main" val="39220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456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What is the Scorecard? </vt:lpstr>
      <vt:lpstr>                2013: Two historic successes, a long time in the making</vt:lpstr>
      <vt:lpstr>Factors of success?</vt:lpstr>
      <vt:lpstr>Overall scores</vt:lpstr>
      <vt:lpstr>Key findings (1)</vt:lpstr>
      <vt:lpstr>Key findings (2) </vt:lpstr>
      <vt:lpstr>Key findings (3)</vt:lpstr>
      <vt:lpstr>Europe’s best policies</vt:lpstr>
      <vt:lpstr>Europe’s worst policies</vt:lpstr>
      <vt:lpstr>Top “leaders” and “slackers”</vt:lpstr>
      <vt:lpstr>The Big 3</vt:lpstr>
      <vt:lpstr>2 Transatlantic stories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ECFR’s vision for the future</dc:title>
  <dc:creator>Andreas Mullerleile</dc:creator>
  <cp:lastModifiedBy>Louisa Slavkova</cp:lastModifiedBy>
  <cp:revision>19</cp:revision>
  <dcterms:created xsi:type="dcterms:W3CDTF">2013-06-05T14:35:20Z</dcterms:created>
  <dcterms:modified xsi:type="dcterms:W3CDTF">2014-03-12T08:26:46Z</dcterms:modified>
</cp:coreProperties>
</file>