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9" r:id="rId2"/>
    <p:sldId id="438" r:id="rId3"/>
    <p:sldId id="421" r:id="rId4"/>
    <p:sldId id="439" r:id="rId5"/>
    <p:sldId id="423" r:id="rId6"/>
    <p:sldId id="440" r:id="rId7"/>
    <p:sldId id="441" r:id="rId8"/>
    <p:sldId id="442" r:id="rId9"/>
    <p:sldId id="431" r:id="rId10"/>
    <p:sldId id="432" r:id="rId11"/>
    <p:sldId id="434" r:id="rId12"/>
    <p:sldId id="435" r:id="rId13"/>
    <p:sldId id="436" r:id="rId14"/>
    <p:sldId id="437" r:id="rId15"/>
    <p:sldId id="443" r:id="rId16"/>
    <p:sldId id="419" r:id="rId17"/>
  </p:sldIdLst>
  <p:sldSz cx="9144000" cy="6858000" type="screen4x3"/>
  <p:notesSz cx="67818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  <a:srgbClr val="669900"/>
    <a:srgbClr val="E51B2E"/>
    <a:srgbClr val="00CC00"/>
    <a:srgbClr val="0033CC"/>
    <a:srgbClr val="0099CC"/>
    <a:srgbClr val="FD2703"/>
    <a:srgbClr val="FE02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929" autoAdjust="0"/>
    <p:restoredTop sz="94607" autoAdjust="0"/>
  </p:normalViewPr>
  <p:slideViewPr>
    <p:cSldViewPr>
      <p:cViewPr>
        <p:scale>
          <a:sx n="90" d="100"/>
          <a:sy n="90" d="100"/>
        </p:scale>
        <p:origin x="-324" y="-402"/>
      </p:cViewPr>
      <p:guideLst>
        <p:guide orient="horz" pos="148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>
            <a:lvl1pPr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254" y="2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>
            <a:lvl1pPr algn="r"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143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b" anchorCtr="0" compatLnSpc="1">
            <a:prstTxWarp prst="textNoShape">
              <a:avLst/>
            </a:prstTxWarp>
          </a:bodyPr>
          <a:lstStyle>
            <a:lvl1pPr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254" y="9420143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b" anchorCtr="0" compatLnSpc="1">
            <a:prstTxWarp prst="textNoShape">
              <a:avLst/>
            </a:prstTxWarp>
          </a:bodyPr>
          <a:lstStyle>
            <a:lvl1pPr algn="r" defTabSz="930437">
              <a:defRPr sz="1200"/>
            </a:lvl1pPr>
          </a:lstStyle>
          <a:p>
            <a:pPr>
              <a:defRPr/>
            </a:pPr>
            <a:fld id="{81BFA3FF-30F0-4B6E-9610-079A3CC77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>
            <a:lvl1pPr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254" y="2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>
            <a:lvl1pPr algn="r"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76" y="4711712"/>
            <a:ext cx="5424852" cy="44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143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b" anchorCtr="0" compatLnSpc="1">
            <a:prstTxWarp prst="textNoShape">
              <a:avLst/>
            </a:prstTxWarp>
          </a:bodyPr>
          <a:lstStyle>
            <a:lvl1pPr defTabSz="93043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254" y="9420143"/>
            <a:ext cx="2939075" cy="4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9" tIns="46510" rIns="93019" bIns="46510" numCol="1" anchor="b" anchorCtr="0" compatLnSpc="1">
            <a:prstTxWarp prst="textNoShape">
              <a:avLst/>
            </a:prstTxWarp>
          </a:bodyPr>
          <a:lstStyle>
            <a:lvl1pPr algn="r" defTabSz="930437">
              <a:defRPr sz="1200"/>
            </a:lvl1pPr>
          </a:lstStyle>
          <a:p>
            <a:pPr>
              <a:defRPr/>
            </a:pPr>
            <a:fld id="{B08AFA55-0A5C-43D8-9B8A-9095DF8A64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3841451" y="9421044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0" tIns="44341" rIns="88680" bIns="44341" anchor="b"/>
          <a:lstStyle/>
          <a:p>
            <a:pPr algn="r" defTabSz="880201"/>
            <a:fld id="{FF67B863-7C3F-43B5-B219-1498BCD87CDC}" type="slidenum">
              <a:rPr lang="en-GB" sz="1200">
                <a:latin typeface="Calibri" pitchFamily="34" charset="0"/>
              </a:rPr>
              <a:pPr algn="r" defTabSz="880201"/>
              <a:t>3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18435" name="Notes Placeholder 4"/>
          <p:cNvSpPr>
            <a:spLocks noGrp="1"/>
          </p:cNvSpPr>
          <p:nvPr/>
        </p:nvSpPr>
        <p:spPr bwMode="auto">
          <a:xfrm>
            <a:off x="678180" y="4713106"/>
            <a:ext cx="5425440" cy="44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69" tIns="44336" rIns="88669" bIns="44336"/>
          <a:lstStyle/>
          <a:p>
            <a:pPr defTabSz="880201">
              <a:spcBef>
                <a:spcPct val="30000"/>
              </a:spcBef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18436" name="Notes Placeholder 5"/>
          <p:cNvSpPr>
            <a:spLocks noGrp="1"/>
          </p:cNvSpPr>
          <p:nvPr/>
        </p:nvSpPr>
        <p:spPr bwMode="auto">
          <a:xfrm>
            <a:off x="678180" y="4711384"/>
            <a:ext cx="5425440" cy="44634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88680" tIns="44341" rIns="88680" bIns="44341"/>
          <a:lstStyle/>
          <a:p>
            <a:pPr eaLnBrk="0" hangingPunct="0">
              <a:spcBef>
                <a:spcPct val="30000"/>
              </a:spcBef>
            </a:pPr>
            <a:endParaRPr lang="en-GB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3841450" y="9421044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45" tIns="46073" rIns="92145" bIns="46073" anchor="b"/>
          <a:lstStyle/>
          <a:p>
            <a:pPr algn="r" defTabSz="914590"/>
            <a:fld id="{2B283B90-1720-4F8A-B852-3DDDDDA274E0}" type="slidenum">
              <a:rPr lang="en-GB" sz="1200">
                <a:latin typeface="Calibri" pitchFamily="34" charset="0"/>
              </a:rPr>
              <a:pPr algn="r" defTabSz="914590"/>
              <a:t>8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23555" name="Notes Placeholder 4"/>
          <p:cNvSpPr>
            <a:spLocks noGrp="1"/>
          </p:cNvSpPr>
          <p:nvPr/>
        </p:nvSpPr>
        <p:spPr bwMode="auto">
          <a:xfrm>
            <a:off x="678180" y="4713105"/>
            <a:ext cx="5425440" cy="44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3" tIns="46068" rIns="92133" bIns="46068"/>
          <a:lstStyle/>
          <a:p>
            <a:pPr defTabSz="914590">
              <a:spcBef>
                <a:spcPct val="30000"/>
              </a:spcBef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3556" name="Notes Placeholder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45" tIns="46073" rIns="92145" bIns="46073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8680" tIns="44341" rIns="88680" bIns="44341"/>
          <a:lstStyle/>
          <a:p>
            <a:pPr eaLnBrk="1" hangingPunct="1">
              <a:spcBef>
                <a:spcPct val="0"/>
              </a:spcBef>
            </a:pPr>
            <a:endParaRPr lang="en-US" sz="1100" dirty="0" smtClean="0"/>
          </a:p>
          <a:p>
            <a:endParaRPr lang="en-GB" dirty="0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41451" y="9421044"/>
            <a:ext cx="293878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80" tIns="44341" rIns="88680" bIns="44341" anchor="b"/>
          <a:lstStyle/>
          <a:p>
            <a:pPr algn="r" defTabSz="880201"/>
            <a:fld id="{D300FCD9-0B51-4720-99E2-D786461E4D85}" type="slidenum">
              <a:rPr lang="en-GB" sz="1200">
                <a:latin typeface="Calibri" pitchFamily="34" charset="0"/>
              </a:rPr>
              <a:pPr algn="r" defTabSz="880201"/>
              <a:t>9</a:t>
            </a:fld>
            <a:endParaRPr lang="en-GB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16FF-9DCE-4710-A611-66533D4C700C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5254F-C9D5-4300-8444-B689B86267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012C-71C2-4A8F-884C-751189B19A78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8AC1-A1FF-48EE-8038-03FB850F29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0874-44BF-4791-B058-24E41F4C9F50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471A-8E49-4ED1-AC39-4B350E4D7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5EF23-5D68-4A6F-8E87-11697F06FFE4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4BC9-CB0C-4EAA-97B0-8B5B39E5A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6816-0756-45AD-833F-DE72C795E680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7A03-AA10-4BDF-9FF2-57DE351186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14CF-6C5D-4526-B258-BA79FD3B3DBC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512F-C4DA-4581-8B09-9D4D08F87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8361-7F61-48BE-B34D-B7F0D731918E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5FCD-4F60-47CD-872D-6D5EA9B1A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596D-699D-4611-BBDB-6AA3728F9F75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C71F-C56A-4DE7-A587-B73CC32DF5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B5C8-30DC-4239-AB3A-AC525EF41458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856F-B638-4AAC-A3EF-F34DF1C6E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C974-61A2-4A1E-87AA-2965F4077446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211E3-5AC3-45E9-9B57-AE95D7798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9C138-1207-4668-AD1F-EAFAB74E8AAC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428B-5996-4226-A0E3-394EEC5C5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876AB60-3A4F-43F8-BCAA-D34032E35F9E}" type="datetime1">
              <a:rPr lang="en-US"/>
              <a:pPr>
                <a:defRPr/>
              </a:pPr>
              <a:t>1/27/2012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7AADC6D-FCC8-4451-AC58-20C746DB4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Picture 9" descr="foot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73825"/>
            <a:ext cx="91440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banner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F93D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F93D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F93D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F93D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F93D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Calibri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b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189413" y="2603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3400" y="1641475"/>
            <a:ext cx="8305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3363" indent="-233363">
              <a:spcAft>
                <a:spcPct val="40000"/>
              </a:spcAft>
              <a:buFont typeface="Arial" charset="0"/>
              <a:buChar char="•"/>
            </a:pPr>
            <a:r>
              <a:rPr lang="en-US" sz="2500">
                <a:solidFill>
                  <a:srgbClr val="000000"/>
                </a:solidFill>
              </a:rPr>
              <a:t>Low-carbon </a:t>
            </a:r>
            <a:r>
              <a:rPr lang="en-US" sz="2500" b="1">
                <a:solidFill>
                  <a:srgbClr val="000000"/>
                </a:solidFill>
              </a:rPr>
              <a:t>transitional fuel</a:t>
            </a:r>
            <a:r>
              <a:rPr lang="en-US" sz="2500">
                <a:solidFill>
                  <a:srgbClr val="000000"/>
                </a:solidFill>
              </a:rPr>
              <a:t> towards clean, sustainable energy</a:t>
            </a:r>
          </a:p>
          <a:p>
            <a:pPr marL="233363" indent="-233363">
              <a:spcAft>
                <a:spcPct val="40000"/>
              </a:spcAft>
              <a:buFont typeface="Arial" charset="0"/>
              <a:buChar char="•"/>
            </a:pPr>
            <a:r>
              <a:rPr lang="en-US" sz="2500">
                <a:solidFill>
                  <a:srgbClr val="000000"/>
                </a:solidFill>
              </a:rPr>
              <a:t>Key for expanding clean energy access around the world </a:t>
            </a:r>
          </a:p>
          <a:p>
            <a:pPr marL="233363" indent="-233363">
              <a:spcAft>
                <a:spcPct val="40000"/>
              </a:spcAft>
              <a:buFont typeface="Arial" charset="0"/>
              <a:buNone/>
            </a:pPr>
            <a:r>
              <a:rPr lang="en-US"/>
              <a:t>	- in combination with coal</a:t>
            </a:r>
          </a:p>
          <a:p>
            <a:pPr marL="233363" indent="-233363">
              <a:spcAft>
                <a:spcPct val="40000"/>
              </a:spcAft>
            </a:pPr>
            <a:r>
              <a:rPr lang="en-US"/>
              <a:t>	- facilitating the growth of renewable energy</a:t>
            </a:r>
          </a:p>
          <a:p>
            <a:pPr marL="233363" indent="-233363">
              <a:spcAft>
                <a:spcPct val="40000"/>
              </a:spcAft>
            </a:pPr>
            <a:r>
              <a:rPr lang="en-US"/>
              <a:t>	-  replacing polluting fuels in transportation and buildings. </a:t>
            </a:r>
            <a:endParaRPr lang="en-US" sz="2500">
              <a:solidFill>
                <a:srgbClr val="000000"/>
              </a:solidFill>
            </a:endParaRPr>
          </a:p>
          <a:p>
            <a:pPr marL="233363" indent="-233363">
              <a:buFont typeface="Arial" charset="0"/>
              <a:buChar char="•"/>
            </a:pPr>
            <a:endParaRPr lang="en-US" sz="2500">
              <a:solidFill>
                <a:srgbClr val="000000"/>
              </a:solidFill>
            </a:endParaRPr>
          </a:p>
          <a:p>
            <a:pPr marL="233363" indent="-233363">
              <a:buFont typeface="Arial" charset="0"/>
              <a:buChar char="•"/>
            </a:pPr>
            <a:endParaRPr lang="en-US" sz="4000"/>
          </a:p>
        </p:txBody>
      </p:sp>
      <p:sp>
        <p:nvSpPr>
          <p:cNvPr id="27651" name="Title 1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200" b="1" kern="0" dirty="0" smtClean="0">
                <a:solidFill>
                  <a:srgbClr val="2F93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/>
              </a:rPr>
              <a:t>Key role of natural gas</a:t>
            </a:r>
            <a:endParaRPr 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189413" y="2603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33400" y="315635"/>
            <a:ext cx="8305800" cy="671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3363" indent="-233363">
              <a:spcAft>
                <a:spcPct val="40000"/>
              </a:spcAft>
              <a:buFont typeface="Arial" charset="0"/>
              <a:buChar char="•"/>
            </a:pPr>
            <a:endParaRPr lang="en-US" sz="2500" dirty="0" smtClean="0">
              <a:solidFill>
                <a:srgbClr val="000000"/>
              </a:solidFill>
            </a:endParaRPr>
          </a:p>
          <a:p>
            <a:pPr marL="233363" indent="-233363">
              <a:spcAft>
                <a:spcPct val="40000"/>
              </a:spcAft>
              <a:buFont typeface="Arial" charset="0"/>
              <a:buChar char="•"/>
            </a:pPr>
            <a:endParaRPr lang="en-US" sz="2500" dirty="0" smtClean="0">
              <a:solidFill>
                <a:srgbClr val="000000"/>
              </a:solidFill>
            </a:endParaRPr>
          </a:p>
          <a:p>
            <a:pPr marL="233363" indent="-233363">
              <a:spcAft>
                <a:spcPct val="400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Clean cooking </a:t>
            </a:r>
            <a:r>
              <a:rPr lang="en-US" sz="2500" dirty="0" smtClean="0">
                <a:solidFill>
                  <a:srgbClr val="000000"/>
                </a:solidFill>
              </a:rPr>
              <a:t>solutions</a:t>
            </a:r>
          </a:p>
          <a:p>
            <a:pPr marL="233363" indent="-233363">
              <a:spcAft>
                <a:spcPct val="40000"/>
              </a:spcAft>
            </a:pPr>
            <a:endParaRPr lang="en-US" sz="2500" dirty="0">
              <a:solidFill>
                <a:srgbClr val="000000"/>
              </a:solidFill>
            </a:endParaRPr>
          </a:p>
          <a:p>
            <a:pPr marL="233363" indent="-233363">
              <a:spcAft>
                <a:spcPct val="4000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	Need USD 74-100 Billion by 2030</a:t>
            </a:r>
          </a:p>
          <a:p>
            <a:pPr marL="233363" indent="-233363">
              <a:spcAft>
                <a:spcPct val="40000"/>
              </a:spcAft>
            </a:pPr>
            <a:endParaRPr lang="en-US" sz="2500" dirty="0" smtClean="0">
              <a:solidFill>
                <a:srgbClr val="000000"/>
              </a:solidFill>
            </a:endParaRPr>
          </a:p>
          <a:p>
            <a:pPr marL="233363" indent="-233363">
              <a:spcAft>
                <a:spcPct val="40000"/>
              </a:spcAft>
            </a:pPr>
            <a:r>
              <a:rPr lang="en-US" sz="2500" dirty="0" smtClean="0">
                <a:solidFill>
                  <a:srgbClr val="000000"/>
                </a:solidFill>
              </a:rPr>
              <a:t>	Need USD 20 Billion for LPG</a:t>
            </a:r>
          </a:p>
          <a:p>
            <a:pPr marL="233363" indent="-233363">
              <a:spcAft>
                <a:spcPct val="40000"/>
              </a:spcAft>
            </a:pPr>
            <a:endParaRPr lang="en-US" sz="2500" dirty="0" smtClean="0">
              <a:solidFill>
                <a:srgbClr val="000000"/>
              </a:solidFill>
            </a:endParaRPr>
          </a:p>
          <a:p>
            <a:pPr marL="233363" indent="-233363">
              <a:spcAft>
                <a:spcPct val="40000"/>
              </a:spcAft>
              <a:buFont typeface="Arial" charset="0"/>
              <a:buNone/>
            </a:pPr>
            <a:r>
              <a:rPr lang="en-US" dirty="0"/>
              <a:t>	- </a:t>
            </a:r>
            <a:r>
              <a:rPr lang="en-US" dirty="0" smtClean="0"/>
              <a:t>to reach 220 million households</a:t>
            </a:r>
            <a:endParaRPr lang="en-US" dirty="0"/>
          </a:p>
          <a:p>
            <a:pPr marL="233363" indent="-233363">
              <a:spcAft>
                <a:spcPct val="40000"/>
              </a:spcAft>
            </a:pPr>
            <a:r>
              <a:rPr lang="en-US" dirty="0"/>
              <a:t>	- </a:t>
            </a:r>
            <a:r>
              <a:rPr lang="en-US" dirty="0" smtClean="0"/>
              <a:t>to reduce 2 million premature deaths per year</a:t>
            </a:r>
          </a:p>
          <a:p>
            <a:pPr marL="233363" indent="-233363">
              <a:spcAft>
                <a:spcPct val="40000"/>
              </a:spcAft>
            </a:pPr>
            <a:r>
              <a:rPr lang="en-US" dirty="0" smtClean="0"/>
              <a:t>	- to save 20 hours per week </a:t>
            </a:r>
            <a:r>
              <a:rPr lang="en-US" dirty="0" err="1" smtClean="0"/>
              <a:t>labour</a:t>
            </a:r>
            <a:r>
              <a:rPr lang="en-US" dirty="0" smtClean="0"/>
              <a:t> for women and children</a:t>
            </a:r>
            <a:endParaRPr lang="en-US" sz="2500" dirty="0" smtClean="0">
              <a:solidFill>
                <a:srgbClr val="000000"/>
              </a:solidFill>
            </a:endParaRPr>
          </a:p>
          <a:p>
            <a:pPr marL="233363" indent="-233363">
              <a:buFont typeface="Arial" charset="0"/>
              <a:buChar char="•"/>
            </a:pPr>
            <a:endParaRPr lang="en-US" sz="2500" dirty="0">
              <a:solidFill>
                <a:srgbClr val="000000"/>
              </a:solidFill>
            </a:endParaRPr>
          </a:p>
          <a:p>
            <a:pPr marL="233363" indent="-233363">
              <a:buFont typeface="Arial" charset="0"/>
              <a:buChar char="•"/>
            </a:pPr>
            <a:endParaRPr lang="en-US" sz="4000" dirty="0"/>
          </a:p>
        </p:txBody>
      </p:sp>
      <p:sp>
        <p:nvSpPr>
          <p:cNvPr id="27651" name="Title 1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200" b="1" kern="0" dirty="0" smtClean="0">
                <a:solidFill>
                  <a:srgbClr val="2F93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/>
              </a:rPr>
              <a:t>Role of gas</a:t>
            </a:r>
            <a:endParaRPr lang="en-US" sz="4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" cstate="print"/>
          <a:srcRect l="23954" t="11099" r="42871" b="66095"/>
          <a:stretch>
            <a:fillRect/>
          </a:stretch>
        </p:blipFill>
        <p:spPr bwMode="auto">
          <a:xfrm>
            <a:off x="0" y="0"/>
            <a:ext cx="9144000" cy="225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2" cstate="print"/>
          <a:srcRect l="29434" t="47394" r="48871" b="5000"/>
          <a:stretch>
            <a:fillRect/>
          </a:stretch>
        </p:blipFill>
        <p:spPr bwMode="auto">
          <a:xfrm>
            <a:off x="0" y="2071678"/>
            <a:ext cx="9144000" cy="478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 descr="Niger-Delta-militant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6454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/>
              <a:t>Movement for the Emancipation of the Niger Delta</a:t>
            </a:r>
            <a:endParaRPr lang="en-US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051720" y="0"/>
            <a:ext cx="475252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304" t="18972" r="64674" b="4988"/>
          <a:stretch>
            <a:fillRect/>
          </a:stretch>
        </p:blipFill>
        <p:spPr bwMode="auto">
          <a:xfrm>
            <a:off x="2042807" y="0"/>
            <a:ext cx="4815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6C856F-B638-4AAC-A3EF-F34DF1C6E1D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219825" cy="86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b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Age of Planetary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billion more middle class consumers expected to be in the global economy by 2030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80% rise in steel demand by 2030</a:t>
            </a:r>
          </a:p>
          <a:p>
            <a:endParaRPr lang="en-US" dirty="0" smtClean="0"/>
          </a:p>
          <a:p>
            <a:r>
              <a:rPr lang="en-US" dirty="0" smtClean="0"/>
              <a:t>Since the turn of the century, 147% increase in real commodity prices</a:t>
            </a:r>
          </a:p>
          <a:p>
            <a:endParaRPr lang="en-US" dirty="0" smtClean="0"/>
          </a:p>
          <a:p>
            <a:r>
              <a:rPr lang="en-US" dirty="0" smtClean="0"/>
              <a:t>December 2010, FAO food price index at all time high (2010 to 2011 wheat prices rose by 75%)</a:t>
            </a:r>
          </a:p>
          <a:p>
            <a:endParaRPr lang="en-US" dirty="0" smtClean="0"/>
          </a:p>
          <a:p>
            <a:r>
              <a:rPr lang="en-US" dirty="0" smtClean="0"/>
              <a:t>100% increase in the average cost to bring a new oil well into production in last two decades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04BC9-CB0C-4EAA-97B0-8B5B39E5A0D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3"/>
          <p:cNvGrpSpPr>
            <a:grpSpLocks/>
          </p:cNvGrpSpPr>
          <p:nvPr/>
        </p:nvGrpSpPr>
        <p:grpSpPr bwMode="auto">
          <a:xfrm>
            <a:off x="2428875" y="1757363"/>
            <a:ext cx="4033838" cy="2971800"/>
            <a:chOff x="2200275" y="1905000"/>
            <a:chExt cx="4667250" cy="2971799"/>
          </a:xfrm>
        </p:grpSpPr>
        <p:cxnSp>
          <p:nvCxnSpPr>
            <p:cNvPr id="172" name="Straight Connector 171"/>
            <p:cNvCxnSpPr/>
            <p:nvPr/>
          </p:nvCxnSpPr>
          <p:spPr bwMode="auto">
            <a:xfrm>
              <a:off x="2200275" y="1905000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2200275" y="2279650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2200275" y="2647950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2200275" y="3019425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2200275" y="3397249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2200275" y="3752849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2200275" y="4127499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2200275" y="4502149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2200275" y="4876799"/>
              <a:ext cx="46672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9144000" cy="585787"/>
          </a:xfrm>
        </p:spPr>
        <p:txBody>
          <a:bodyPr lIns="108032" tIns="54016" rIns="108032" bIns="54016"/>
          <a:lstStyle/>
          <a:p>
            <a:pPr eaLnBrk="1" hangingPunct="1">
              <a:lnSpc>
                <a:spcPts val="3900"/>
              </a:lnSpc>
              <a:defRPr/>
            </a:pPr>
            <a:r>
              <a:rPr 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Outlook for world energy demand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5562600"/>
            <a:ext cx="9144000" cy="850900"/>
          </a:xfrm>
        </p:spPr>
        <p:txBody>
          <a:bodyPr lIns="108032" tIns="54016" rIns="108032" bIns="54016"/>
          <a:lstStyle/>
          <a:p>
            <a:pPr marL="0" indent="0" algn="ctr">
              <a:spcBef>
                <a:spcPct val="0"/>
              </a:spcBef>
              <a:buClr>
                <a:srgbClr val="7030A0"/>
              </a:buClr>
              <a:buFontTx/>
              <a:buNone/>
            </a:pPr>
            <a:r>
              <a:rPr lang="en-US" sz="2000" i="1" dirty="0" smtClean="0"/>
              <a:t>Without major policy change, we will face three major challenges: </a:t>
            </a:r>
          </a:p>
          <a:p>
            <a:pPr marL="0" indent="0" algn="ctr">
              <a:spcBef>
                <a:spcPct val="0"/>
              </a:spcBef>
              <a:buClr>
                <a:srgbClr val="7030A0"/>
              </a:buClr>
              <a:buFontTx/>
              <a:buNone/>
            </a:pPr>
            <a:r>
              <a:rPr lang="en-US" sz="2000" i="1" dirty="0" smtClean="0"/>
              <a:t>energy security, energy access and climate change</a:t>
            </a:r>
          </a:p>
        </p:txBody>
      </p:sp>
      <p:sp>
        <p:nvSpPr>
          <p:cNvPr id="17412" name="Rectangle 136"/>
          <p:cNvSpPr>
            <a:spLocks noChangeArrowheads="1"/>
          </p:cNvSpPr>
          <p:nvPr/>
        </p:nvSpPr>
        <p:spPr bwMode="auto">
          <a:xfrm>
            <a:off x="2159000" y="4953000"/>
            <a:ext cx="96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3" name="Rectangle 137"/>
          <p:cNvSpPr>
            <a:spLocks noChangeArrowheads="1"/>
          </p:cNvSpPr>
          <p:nvPr/>
        </p:nvSpPr>
        <p:spPr bwMode="auto">
          <a:xfrm>
            <a:off x="2162175" y="4583113"/>
            <a:ext cx="95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4" name="Rectangle 138"/>
          <p:cNvSpPr>
            <a:spLocks noChangeArrowheads="1"/>
          </p:cNvSpPr>
          <p:nvPr/>
        </p:nvSpPr>
        <p:spPr bwMode="auto">
          <a:xfrm>
            <a:off x="2162175" y="4214813"/>
            <a:ext cx="95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5" name="Rectangle 139"/>
          <p:cNvSpPr>
            <a:spLocks noChangeArrowheads="1"/>
          </p:cNvSpPr>
          <p:nvPr/>
        </p:nvSpPr>
        <p:spPr bwMode="auto">
          <a:xfrm>
            <a:off x="2162175" y="3844925"/>
            <a:ext cx="95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6" name="Rectangle 140"/>
          <p:cNvSpPr>
            <a:spLocks noChangeArrowheads="1"/>
          </p:cNvSpPr>
          <p:nvPr/>
        </p:nvSpPr>
        <p:spPr bwMode="auto">
          <a:xfrm>
            <a:off x="2162175" y="3475038"/>
            <a:ext cx="95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7" name="Rectangle 141"/>
          <p:cNvSpPr>
            <a:spLocks noChangeArrowheads="1"/>
          </p:cNvSpPr>
          <p:nvPr/>
        </p:nvSpPr>
        <p:spPr bwMode="auto">
          <a:xfrm>
            <a:off x="2066925" y="3105150"/>
            <a:ext cx="193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8" name="Rectangle 142"/>
          <p:cNvSpPr>
            <a:spLocks noChangeArrowheads="1"/>
          </p:cNvSpPr>
          <p:nvPr/>
        </p:nvSpPr>
        <p:spPr bwMode="auto">
          <a:xfrm>
            <a:off x="2066925" y="2733675"/>
            <a:ext cx="193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19" name="Rectangle 143"/>
          <p:cNvSpPr>
            <a:spLocks noChangeArrowheads="1"/>
          </p:cNvSpPr>
          <p:nvPr/>
        </p:nvSpPr>
        <p:spPr bwMode="auto">
          <a:xfrm>
            <a:off x="2066925" y="2363788"/>
            <a:ext cx="193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0" name="Rectangle 144"/>
          <p:cNvSpPr>
            <a:spLocks noChangeArrowheads="1"/>
          </p:cNvSpPr>
          <p:nvPr/>
        </p:nvSpPr>
        <p:spPr bwMode="auto">
          <a:xfrm>
            <a:off x="2066925" y="1993900"/>
            <a:ext cx="193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1" name="Rectangle 145"/>
          <p:cNvSpPr>
            <a:spLocks noChangeArrowheads="1"/>
          </p:cNvSpPr>
          <p:nvPr/>
        </p:nvSpPr>
        <p:spPr bwMode="auto">
          <a:xfrm>
            <a:off x="2066925" y="1624013"/>
            <a:ext cx="1936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18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2" name="Rectangle 146"/>
          <p:cNvSpPr>
            <a:spLocks noChangeArrowheads="1"/>
          </p:cNvSpPr>
          <p:nvPr/>
        </p:nvSpPr>
        <p:spPr bwMode="auto">
          <a:xfrm>
            <a:off x="2205038" y="5213350"/>
            <a:ext cx="385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1980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3" name="Rectangle 147"/>
          <p:cNvSpPr>
            <a:spLocks noChangeArrowheads="1"/>
          </p:cNvSpPr>
          <p:nvPr/>
        </p:nvSpPr>
        <p:spPr bwMode="auto">
          <a:xfrm>
            <a:off x="3019425" y="5213350"/>
            <a:ext cx="3857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1990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4" name="Rectangle 148"/>
          <p:cNvSpPr>
            <a:spLocks noChangeArrowheads="1"/>
          </p:cNvSpPr>
          <p:nvPr/>
        </p:nvSpPr>
        <p:spPr bwMode="auto">
          <a:xfrm>
            <a:off x="3836988" y="5213350"/>
            <a:ext cx="38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2000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5" name="Rectangle 149"/>
          <p:cNvSpPr>
            <a:spLocks noChangeArrowheads="1"/>
          </p:cNvSpPr>
          <p:nvPr/>
        </p:nvSpPr>
        <p:spPr bwMode="auto">
          <a:xfrm>
            <a:off x="4651375" y="5213350"/>
            <a:ext cx="3857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2010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6" name="Rectangle 150"/>
          <p:cNvSpPr>
            <a:spLocks noChangeArrowheads="1"/>
          </p:cNvSpPr>
          <p:nvPr/>
        </p:nvSpPr>
        <p:spPr bwMode="auto">
          <a:xfrm>
            <a:off x="5457825" y="5213350"/>
            <a:ext cx="38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2020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427" name="Rectangle 151"/>
          <p:cNvSpPr>
            <a:spLocks noChangeArrowheads="1"/>
          </p:cNvSpPr>
          <p:nvPr/>
        </p:nvSpPr>
        <p:spPr bwMode="auto">
          <a:xfrm>
            <a:off x="6280150" y="5213350"/>
            <a:ext cx="3857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2030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158" name="Freeform 127"/>
          <p:cNvSpPr>
            <a:spLocks/>
          </p:cNvSpPr>
          <p:nvPr/>
        </p:nvSpPr>
        <p:spPr bwMode="auto">
          <a:xfrm>
            <a:off x="2420938" y="2611438"/>
            <a:ext cx="4054475" cy="1381125"/>
          </a:xfrm>
          <a:custGeom>
            <a:avLst/>
            <a:gdLst>
              <a:gd name="T0" fmla="*/ 2147483647 w 2965"/>
              <a:gd name="T1" fmla="*/ 2147483647 h 870"/>
              <a:gd name="T2" fmla="*/ 2147483647 w 2965"/>
              <a:gd name="T3" fmla="*/ 2147483647 h 870"/>
              <a:gd name="T4" fmla="*/ 2147483647 w 2965"/>
              <a:gd name="T5" fmla="*/ 2147483647 h 870"/>
              <a:gd name="T6" fmla="*/ 2147483647 w 2965"/>
              <a:gd name="T7" fmla="*/ 2147483647 h 870"/>
              <a:gd name="T8" fmla="*/ 2147483647 w 2965"/>
              <a:gd name="T9" fmla="*/ 2147483647 h 870"/>
              <a:gd name="T10" fmla="*/ 2147483647 w 2965"/>
              <a:gd name="T11" fmla="*/ 2147483647 h 870"/>
              <a:gd name="T12" fmla="*/ 2147483647 w 2965"/>
              <a:gd name="T13" fmla="*/ 2147483647 h 870"/>
              <a:gd name="T14" fmla="*/ 2147483647 w 2965"/>
              <a:gd name="T15" fmla="*/ 2147483647 h 870"/>
              <a:gd name="T16" fmla="*/ 2147483647 w 2965"/>
              <a:gd name="T17" fmla="*/ 2147483647 h 870"/>
              <a:gd name="T18" fmla="*/ 2147483647 w 2965"/>
              <a:gd name="T19" fmla="*/ 2147483647 h 870"/>
              <a:gd name="T20" fmla="*/ 2147483647 w 2965"/>
              <a:gd name="T21" fmla="*/ 2147483647 h 870"/>
              <a:gd name="T22" fmla="*/ 2147483647 w 2965"/>
              <a:gd name="T23" fmla="*/ 2147483647 h 870"/>
              <a:gd name="T24" fmla="*/ 2147483647 w 2965"/>
              <a:gd name="T25" fmla="*/ 2147483647 h 870"/>
              <a:gd name="T26" fmla="*/ 2147483647 w 2965"/>
              <a:gd name="T27" fmla="*/ 2147483647 h 870"/>
              <a:gd name="T28" fmla="*/ 2147483647 w 2965"/>
              <a:gd name="T29" fmla="*/ 2147483647 h 870"/>
              <a:gd name="T30" fmla="*/ 2147483647 w 2965"/>
              <a:gd name="T31" fmla="*/ 2147483647 h 870"/>
              <a:gd name="T32" fmla="*/ 2147483647 w 2965"/>
              <a:gd name="T33" fmla="*/ 2147483647 h 870"/>
              <a:gd name="T34" fmla="*/ 2147483647 w 2965"/>
              <a:gd name="T35" fmla="*/ 2147483647 h 870"/>
              <a:gd name="T36" fmla="*/ 2147483647 w 2965"/>
              <a:gd name="T37" fmla="*/ 2147483647 h 870"/>
              <a:gd name="T38" fmla="*/ 2147483647 w 2965"/>
              <a:gd name="T39" fmla="*/ 2147483647 h 870"/>
              <a:gd name="T40" fmla="*/ 2147483647 w 2965"/>
              <a:gd name="T41" fmla="*/ 2147483647 h 870"/>
              <a:gd name="T42" fmla="*/ 2147483647 w 2965"/>
              <a:gd name="T43" fmla="*/ 2147483647 h 870"/>
              <a:gd name="T44" fmla="*/ 2147483647 w 2965"/>
              <a:gd name="T45" fmla="*/ 2147483647 h 870"/>
              <a:gd name="T46" fmla="*/ 2147483647 w 2965"/>
              <a:gd name="T47" fmla="*/ 2147483647 h 870"/>
              <a:gd name="T48" fmla="*/ 2147483647 w 2965"/>
              <a:gd name="T49" fmla="*/ 2147483647 h 870"/>
              <a:gd name="T50" fmla="*/ 2147483647 w 2965"/>
              <a:gd name="T51" fmla="*/ 2147483647 h 870"/>
              <a:gd name="T52" fmla="*/ 2147483647 w 2965"/>
              <a:gd name="T53" fmla="*/ 2147483647 h 870"/>
              <a:gd name="T54" fmla="*/ 2147483647 w 2965"/>
              <a:gd name="T55" fmla="*/ 2147483647 h 870"/>
              <a:gd name="T56" fmla="*/ 2147483647 w 2965"/>
              <a:gd name="T57" fmla="*/ 2147483647 h 870"/>
              <a:gd name="T58" fmla="*/ 2147483647 w 2965"/>
              <a:gd name="T59" fmla="*/ 2147483647 h 870"/>
              <a:gd name="T60" fmla="*/ 2147483647 w 2965"/>
              <a:gd name="T61" fmla="*/ 2147483647 h 870"/>
              <a:gd name="T62" fmla="*/ 2147483647 w 2965"/>
              <a:gd name="T63" fmla="*/ 2147483647 h 870"/>
              <a:gd name="T64" fmla="*/ 2147483647 w 2965"/>
              <a:gd name="T65" fmla="*/ 2147483647 h 870"/>
              <a:gd name="T66" fmla="*/ 2147483647 w 2965"/>
              <a:gd name="T67" fmla="*/ 2147483647 h 870"/>
              <a:gd name="T68" fmla="*/ 2147483647 w 2965"/>
              <a:gd name="T69" fmla="*/ 2147483647 h 870"/>
              <a:gd name="T70" fmla="*/ 2147483647 w 2965"/>
              <a:gd name="T71" fmla="*/ 2147483647 h 870"/>
              <a:gd name="T72" fmla="*/ 2147483647 w 2965"/>
              <a:gd name="T73" fmla="*/ 2147483647 h 870"/>
              <a:gd name="T74" fmla="*/ 2147483647 w 2965"/>
              <a:gd name="T75" fmla="*/ 2147483647 h 870"/>
              <a:gd name="T76" fmla="*/ 2147483647 w 2965"/>
              <a:gd name="T77" fmla="*/ 2147483647 h 870"/>
              <a:gd name="T78" fmla="*/ 2147483647 w 2965"/>
              <a:gd name="T79" fmla="*/ 2147483647 h 870"/>
              <a:gd name="T80" fmla="*/ 2147483647 w 2965"/>
              <a:gd name="T81" fmla="*/ 2147483647 h 870"/>
              <a:gd name="T82" fmla="*/ 2147483647 w 2965"/>
              <a:gd name="T83" fmla="*/ 2147483647 h 870"/>
              <a:gd name="T84" fmla="*/ 2147483647 w 2965"/>
              <a:gd name="T85" fmla="*/ 2147483647 h 870"/>
              <a:gd name="T86" fmla="*/ 2147483647 w 2965"/>
              <a:gd name="T87" fmla="*/ 2147483647 h 870"/>
              <a:gd name="T88" fmla="*/ 2147483647 w 2965"/>
              <a:gd name="T89" fmla="*/ 2147483647 h 870"/>
              <a:gd name="T90" fmla="*/ 2147483647 w 2965"/>
              <a:gd name="T91" fmla="*/ 2147483647 h 870"/>
              <a:gd name="T92" fmla="*/ 2147483647 w 2965"/>
              <a:gd name="T93" fmla="*/ 2147483647 h 870"/>
              <a:gd name="T94" fmla="*/ 2147483647 w 2965"/>
              <a:gd name="T95" fmla="*/ 2147483647 h 870"/>
              <a:gd name="T96" fmla="*/ 2147483647 w 2965"/>
              <a:gd name="T97" fmla="*/ 2147483647 h 870"/>
              <a:gd name="T98" fmla="*/ 2147483647 w 2965"/>
              <a:gd name="T99" fmla="*/ 2147483647 h 870"/>
              <a:gd name="T100" fmla="*/ 0 w 2965"/>
              <a:gd name="T101" fmla="*/ 2147483647 h 87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65"/>
              <a:gd name="T154" fmla="*/ 0 h 870"/>
              <a:gd name="T155" fmla="*/ 2965 w 2965"/>
              <a:gd name="T156" fmla="*/ 870 h 87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65" h="870">
                <a:moveTo>
                  <a:pt x="0" y="832"/>
                </a:moveTo>
                <a:lnTo>
                  <a:pt x="60" y="840"/>
                </a:lnTo>
                <a:lnTo>
                  <a:pt x="119" y="843"/>
                </a:lnTo>
                <a:lnTo>
                  <a:pt x="178" y="836"/>
                </a:lnTo>
                <a:lnTo>
                  <a:pt x="238" y="807"/>
                </a:lnTo>
                <a:lnTo>
                  <a:pt x="297" y="785"/>
                </a:lnTo>
                <a:lnTo>
                  <a:pt x="356" y="768"/>
                </a:lnTo>
                <a:lnTo>
                  <a:pt x="415" y="737"/>
                </a:lnTo>
                <a:lnTo>
                  <a:pt x="475" y="706"/>
                </a:lnTo>
                <a:lnTo>
                  <a:pt x="534" y="691"/>
                </a:lnTo>
                <a:lnTo>
                  <a:pt x="593" y="676"/>
                </a:lnTo>
                <a:lnTo>
                  <a:pt x="652" y="670"/>
                </a:lnTo>
                <a:lnTo>
                  <a:pt x="712" y="672"/>
                </a:lnTo>
                <a:lnTo>
                  <a:pt x="772" y="664"/>
                </a:lnTo>
                <a:lnTo>
                  <a:pt x="831" y="658"/>
                </a:lnTo>
                <a:lnTo>
                  <a:pt x="890" y="634"/>
                </a:lnTo>
                <a:lnTo>
                  <a:pt x="949" y="608"/>
                </a:lnTo>
                <a:lnTo>
                  <a:pt x="1008" y="601"/>
                </a:lnTo>
                <a:lnTo>
                  <a:pt x="1068" y="596"/>
                </a:lnTo>
                <a:lnTo>
                  <a:pt x="1127" y="573"/>
                </a:lnTo>
                <a:lnTo>
                  <a:pt x="1186" y="553"/>
                </a:lnTo>
                <a:lnTo>
                  <a:pt x="1245" y="548"/>
                </a:lnTo>
                <a:lnTo>
                  <a:pt x="1305" y="525"/>
                </a:lnTo>
                <a:lnTo>
                  <a:pt x="1364" y="488"/>
                </a:lnTo>
                <a:lnTo>
                  <a:pt x="1423" y="431"/>
                </a:lnTo>
                <a:lnTo>
                  <a:pt x="1482" y="402"/>
                </a:lnTo>
                <a:lnTo>
                  <a:pt x="1542" y="371"/>
                </a:lnTo>
                <a:lnTo>
                  <a:pt x="1602" y="344"/>
                </a:lnTo>
                <a:lnTo>
                  <a:pt x="1661" y="324"/>
                </a:lnTo>
                <a:lnTo>
                  <a:pt x="1720" y="343"/>
                </a:lnTo>
                <a:lnTo>
                  <a:pt x="1779" y="283"/>
                </a:lnTo>
                <a:lnTo>
                  <a:pt x="1839" y="265"/>
                </a:lnTo>
                <a:lnTo>
                  <a:pt x="1898" y="235"/>
                </a:lnTo>
                <a:lnTo>
                  <a:pt x="1957" y="213"/>
                </a:lnTo>
                <a:lnTo>
                  <a:pt x="2016" y="191"/>
                </a:lnTo>
                <a:lnTo>
                  <a:pt x="2076" y="170"/>
                </a:lnTo>
                <a:lnTo>
                  <a:pt x="2135" y="151"/>
                </a:lnTo>
                <a:lnTo>
                  <a:pt x="2194" y="134"/>
                </a:lnTo>
                <a:lnTo>
                  <a:pt x="2254" y="121"/>
                </a:lnTo>
                <a:lnTo>
                  <a:pt x="2313" y="109"/>
                </a:lnTo>
                <a:lnTo>
                  <a:pt x="2373" y="100"/>
                </a:lnTo>
                <a:lnTo>
                  <a:pt x="2432" y="90"/>
                </a:lnTo>
                <a:lnTo>
                  <a:pt x="2491" y="80"/>
                </a:lnTo>
                <a:lnTo>
                  <a:pt x="2550" y="70"/>
                </a:lnTo>
                <a:lnTo>
                  <a:pt x="2610" y="61"/>
                </a:lnTo>
                <a:lnTo>
                  <a:pt x="2669" y="51"/>
                </a:lnTo>
                <a:lnTo>
                  <a:pt x="2728" y="41"/>
                </a:lnTo>
                <a:lnTo>
                  <a:pt x="2787" y="31"/>
                </a:lnTo>
                <a:lnTo>
                  <a:pt x="2847" y="21"/>
                </a:lnTo>
                <a:lnTo>
                  <a:pt x="2906" y="11"/>
                </a:lnTo>
                <a:lnTo>
                  <a:pt x="2965" y="0"/>
                </a:lnTo>
                <a:lnTo>
                  <a:pt x="2965" y="131"/>
                </a:lnTo>
                <a:lnTo>
                  <a:pt x="2906" y="140"/>
                </a:lnTo>
                <a:lnTo>
                  <a:pt x="2847" y="148"/>
                </a:lnTo>
                <a:lnTo>
                  <a:pt x="2787" y="156"/>
                </a:lnTo>
                <a:lnTo>
                  <a:pt x="2728" y="164"/>
                </a:lnTo>
                <a:lnTo>
                  <a:pt x="2669" y="171"/>
                </a:lnTo>
                <a:lnTo>
                  <a:pt x="2610" y="178"/>
                </a:lnTo>
                <a:lnTo>
                  <a:pt x="2550" y="186"/>
                </a:lnTo>
                <a:lnTo>
                  <a:pt x="2491" y="193"/>
                </a:lnTo>
                <a:lnTo>
                  <a:pt x="2432" y="201"/>
                </a:lnTo>
                <a:lnTo>
                  <a:pt x="2373" y="208"/>
                </a:lnTo>
                <a:lnTo>
                  <a:pt x="2313" y="213"/>
                </a:lnTo>
                <a:lnTo>
                  <a:pt x="2254" y="222"/>
                </a:lnTo>
                <a:lnTo>
                  <a:pt x="2194" y="233"/>
                </a:lnTo>
                <a:lnTo>
                  <a:pt x="2135" y="247"/>
                </a:lnTo>
                <a:lnTo>
                  <a:pt x="2076" y="263"/>
                </a:lnTo>
                <a:lnTo>
                  <a:pt x="2016" y="279"/>
                </a:lnTo>
                <a:lnTo>
                  <a:pt x="1957" y="298"/>
                </a:lnTo>
                <a:lnTo>
                  <a:pt x="1898" y="319"/>
                </a:lnTo>
                <a:lnTo>
                  <a:pt x="1839" y="347"/>
                </a:lnTo>
                <a:lnTo>
                  <a:pt x="1779" y="366"/>
                </a:lnTo>
                <a:lnTo>
                  <a:pt x="1720" y="424"/>
                </a:lnTo>
                <a:lnTo>
                  <a:pt x="1661" y="406"/>
                </a:lnTo>
                <a:lnTo>
                  <a:pt x="1602" y="427"/>
                </a:lnTo>
                <a:lnTo>
                  <a:pt x="1542" y="455"/>
                </a:lnTo>
                <a:lnTo>
                  <a:pt x="1482" y="485"/>
                </a:lnTo>
                <a:lnTo>
                  <a:pt x="1423" y="514"/>
                </a:lnTo>
                <a:lnTo>
                  <a:pt x="1364" y="568"/>
                </a:lnTo>
                <a:lnTo>
                  <a:pt x="1305" y="605"/>
                </a:lnTo>
                <a:lnTo>
                  <a:pt x="1245" y="628"/>
                </a:lnTo>
                <a:lnTo>
                  <a:pt x="1186" y="632"/>
                </a:lnTo>
                <a:lnTo>
                  <a:pt x="1127" y="650"/>
                </a:lnTo>
                <a:lnTo>
                  <a:pt x="1068" y="670"/>
                </a:lnTo>
                <a:lnTo>
                  <a:pt x="1008" y="673"/>
                </a:lnTo>
                <a:lnTo>
                  <a:pt x="949" y="682"/>
                </a:lnTo>
                <a:lnTo>
                  <a:pt x="890" y="705"/>
                </a:lnTo>
                <a:lnTo>
                  <a:pt x="831" y="726"/>
                </a:lnTo>
                <a:lnTo>
                  <a:pt x="772" y="730"/>
                </a:lnTo>
                <a:lnTo>
                  <a:pt x="712" y="736"/>
                </a:lnTo>
                <a:lnTo>
                  <a:pt x="652" y="734"/>
                </a:lnTo>
                <a:lnTo>
                  <a:pt x="593" y="738"/>
                </a:lnTo>
                <a:lnTo>
                  <a:pt x="534" y="751"/>
                </a:lnTo>
                <a:lnTo>
                  <a:pt x="475" y="763"/>
                </a:lnTo>
                <a:lnTo>
                  <a:pt x="415" y="790"/>
                </a:lnTo>
                <a:lnTo>
                  <a:pt x="356" y="817"/>
                </a:lnTo>
                <a:lnTo>
                  <a:pt x="297" y="830"/>
                </a:lnTo>
                <a:lnTo>
                  <a:pt x="238" y="845"/>
                </a:lnTo>
                <a:lnTo>
                  <a:pt x="178" y="868"/>
                </a:lnTo>
                <a:lnTo>
                  <a:pt x="119" y="870"/>
                </a:lnTo>
                <a:lnTo>
                  <a:pt x="60" y="866"/>
                </a:lnTo>
                <a:lnTo>
                  <a:pt x="0" y="854"/>
                </a:lnTo>
                <a:lnTo>
                  <a:pt x="0" y="83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420938" y="2105025"/>
            <a:ext cx="4054475" cy="1839913"/>
            <a:chOff x="2622550" y="2252663"/>
            <a:chExt cx="4393246" cy="1839135"/>
          </a:xfrm>
        </p:grpSpPr>
        <p:sp>
          <p:nvSpPr>
            <p:cNvPr id="17458" name="Freeform 128"/>
            <p:cNvSpPr>
              <a:spLocks/>
            </p:cNvSpPr>
            <p:nvPr/>
          </p:nvSpPr>
          <p:spPr bwMode="auto">
            <a:xfrm>
              <a:off x="2622550" y="2673169"/>
              <a:ext cx="4393246" cy="1418629"/>
            </a:xfrm>
            <a:custGeom>
              <a:avLst/>
              <a:gdLst>
                <a:gd name="T0" fmla="*/ 2147483647 w 2965"/>
                <a:gd name="T1" fmla="*/ 2147483647 h 894"/>
                <a:gd name="T2" fmla="*/ 2147483647 w 2965"/>
                <a:gd name="T3" fmla="*/ 2147483647 h 894"/>
                <a:gd name="T4" fmla="*/ 2147483647 w 2965"/>
                <a:gd name="T5" fmla="*/ 2147483647 h 894"/>
                <a:gd name="T6" fmla="*/ 2147483647 w 2965"/>
                <a:gd name="T7" fmla="*/ 2147483647 h 894"/>
                <a:gd name="T8" fmla="*/ 2147483647 w 2965"/>
                <a:gd name="T9" fmla="*/ 2147483647 h 894"/>
                <a:gd name="T10" fmla="*/ 2147483647 w 2965"/>
                <a:gd name="T11" fmla="*/ 2147483647 h 894"/>
                <a:gd name="T12" fmla="*/ 2147483647 w 2965"/>
                <a:gd name="T13" fmla="*/ 2147483647 h 894"/>
                <a:gd name="T14" fmla="*/ 2147483647 w 2965"/>
                <a:gd name="T15" fmla="*/ 2147483647 h 894"/>
                <a:gd name="T16" fmla="*/ 2147483647 w 2965"/>
                <a:gd name="T17" fmla="*/ 2147483647 h 894"/>
                <a:gd name="T18" fmla="*/ 2147483647 w 2965"/>
                <a:gd name="T19" fmla="*/ 2147483647 h 894"/>
                <a:gd name="T20" fmla="*/ 2147483647 w 2965"/>
                <a:gd name="T21" fmla="*/ 2147483647 h 894"/>
                <a:gd name="T22" fmla="*/ 2147483647 w 2965"/>
                <a:gd name="T23" fmla="*/ 2147483647 h 894"/>
                <a:gd name="T24" fmla="*/ 2147483647 w 2965"/>
                <a:gd name="T25" fmla="*/ 2147483647 h 894"/>
                <a:gd name="T26" fmla="*/ 2147483647 w 2965"/>
                <a:gd name="T27" fmla="*/ 2147483647 h 894"/>
                <a:gd name="T28" fmla="*/ 2147483647 w 2965"/>
                <a:gd name="T29" fmla="*/ 2147483647 h 894"/>
                <a:gd name="T30" fmla="*/ 2147483647 w 2965"/>
                <a:gd name="T31" fmla="*/ 2147483647 h 894"/>
                <a:gd name="T32" fmla="*/ 2147483647 w 2965"/>
                <a:gd name="T33" fmla="*/ 2147483647 h 894"/>
                <a:gd name="T34" fmla="*/ 2147483647 w 2965"/>
                <a:gd name="T35" fmla="*/ 2147483647 h 894"/>
                <a:gd name="T36" fmla="*/ 2147483647 w 2965"/>
                <a:gd name="T37" fmla="*/ 2147483647 h 894"/>
                <a:gd name="T38" fmla="*/ 2147483647 w 2965"/>
                <a:gd name="T39" fmla="*/ 2147483647 h 894"/>
                <a:gd name="T40" fmla="*/ 2147483647 w 2965"/>
                <a:gd name="T41" fmla="*/ 2147483647 h 894"/>
                <a:gd name="T42" fmla="*/ 2147483647 w 2965"/>
                <a:gd name="T43" fmla="*/ 2147483647 h 894"/>
                <a:gd name="T44" fmla="*/ 2147483647 w 2965"/>
                <a:gd name="T45" fmla="*/ 2147483647 h 894"/>
                <a:gd name="T46" fmla="*/ 2147483647 w 2965"/>
                <a:gd name="T47" fmla="*/ 2147483647 h 894"/>
                <a:gd name="T48" fmla="*/ 2147483647 w 2965"/>
                <a:gd name="T49" fmla="*/ 2147483647 h 894"/>
                <a:gd name="T50" fmla="*/ 2147483647 w 2965"/>
                <a:gd name="T51" fmla="*/ 2147483647 h 894"/>
                <a:gd name="T52" fmla="*/ 2147483647 w 2965"/>
                <a:gd name="T53" fmla="*/ 2147483647 h 894"/>
                <a:gd name="T54" fmla="*/ 2147483647 w 2965"/>
                <a:gd name="T55" fmla="*/ 2147483647 h 894"/>
                <a:gd name="T56" fmla="*/ 2147483647 w 2965"/>
                <a:gd name="T57" fmla="*/ 2147483647 h 894"/>
                <a:gd name="T58" fmla="*/ 2147483647 w 2965"/>
                <a:gd name="T59" fmla="*/ 2147483647 h 894"/>
                <a:gd name="T60" fmla="*/ 2147483647 w 2965"/>
                <a:gd name="T61" fmla="*/ 2147483647 h 894"/>
                <a:gd name="T62" fmla="*/ 2147483647 w 2965"/>
                <a:gd name="T63" fmla="*/ 2147483647 h 894"/>
                <a:gd name="T64" fmla="*/ 2147483647 w 2965"/>
                <a:gd name="T65" fmla="*/ 2147483647 h 894"/>
                <a:gd name="T66" fmla="*/ 2147483647 w 2965"/>
                <a:gd name="T67" fmla="*/ 2147483647 h 894"/>
                <a:gd name="T68" fmla="*/ 2147483647 w 2965"/>
                <a:gd name="T69" fmla="*/ 2147483647 h 894"/>
                <a:gd name="T70" fmla="*/ 2147483647 w 2965"/>
                <a:gd name="T71" fmla="*/ 2147483647 h 894"/>
                <a:gd name="T72" fmla="*/ 2147483647 w 2965"/>
                <a:gd name="T73" fmla="*/ 2147483647 h 894"/>
                <a:gd name="T74" fmla="*/ 2147483647 w 2965"/>
                <a:gd name="T75" fmla="*/ 2147483647 h 894"/>
                <a:gd name="T76" fmla="*/ 2147483647 w 2965"/>
                <a:gd name="T77" fmla="*/ 2147483647 h 894"/>
                <a:gd name="T78" fmla="*/ 2147483647 w 2965"/>
                <a:gd name="T79" fmla="*/ 2147483647 h 894"/>
                <a:gd name="T80" fmla="*/ 2147483647 w 2965"/>
                <a:gd name="T81" fmla="*/ 2147483647 h 894"/>
                <a:gd name="T82" fmla="*/ 2147483647 w 2965"/>
                <a:gd name="T83" fmla="*/ 2147483647 h 894"/>
                <a:gd name="T84" fmla="*/ 2147483647 w 2965"/>
                <a:gd name="T85" fmla="*/ 2147483647 h 894"/>
                <a:gd name="T86" fmla="*/ 2147483647 w 2965"/>
                <a:gd name="T87" fmla="*/ 2147483647 h 894"/>
                <a:gd name="T88" fmla="*/ 2147483647 w 2965"/>
                <a:gd name="T89" fmla="*/ 2147483647 h 894"/>
                <a:gd name="T90" fmla="*/ 2147483647 w 2965"/>
                <a:gd name="T91" fmla="*/ 2147483647 h 894"/>
                <a:gd name="T92" fmla="*/ 2147483647 w 2965"/>
                <a:gd name="T93" fmla="*/ 2147483647 h 894"/>
                <a:gd name="T94" fmla="*/ 2147483647 w 2965"/>
                <a:gd name="T95" fmla="*/ 2147483647 h 894"/>
                <a:gd name="T96" fmla="*/ 2147483647 w 2965"/>
                <a:gd name="T97" fmla="*/ 2147483647 h 894"/>
                <a:gd name="T98" fmla="*/ 2147483647 w 2965"/>
                <a:gd name="T99" fmla="*/ 2147483647 h 894"/>
                <a:gd name="T100" fmla="*/ 0 w 2965"/>
                <a:gd name="T101" fmla="*/ 2147483647 h 8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894"/>
                <a:gd name="T155" fmla="*/ 2965 w 2965"/>
                <a:gd name="T156" fmla="*/ 894 h 8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894">
                  <a:moveTo>
                    <a:pt x="0" y="867"/>
                  </a:moveTo>
                  <a:lnTo>
                    <a:pt x="60" y="874"/>
                  </a:lnTo>
                  <a:lnTo>
                    <a:pt x="119" y="876"/>
                  </a:lnTo>
                  <a:lnTo>
                    <a:pt x="178" y="869"/>
                  </a:lnTo>
                  <a:lnTo>
                    <a:pt x="238" y="838"/>
                  </a:lnTo>
                  <a:lnTo>
                    <a:pt x="297" y="816"/>
                  </a:lnTo>
                  <a:lnTo>
                    <a:pt x="356" y="800"/>
                  </a:lnTo>
                  <a:lnTo>
                    <a:pt x="415" y="769"/>
                  </a:lnTo>
                  <a:lnTo>
                    <a:pt x="475" y="737"/>
                  </a:lnTo>
                  <a:lnTo>
                    <a:pt x="534" y="722"/>
                  </a:lnTo>
                  <a:lnTo>
                    <a:pt x="593" y="706"/>
                  </a:lnTo>
                  <a:lnTo>
                    <a:pt x="652" y="700"/>
                  </a:lnTo>
                  <a:lnTo>
                    <a:pt x="712" y="701"/>
                  </a:lnTo>
                  <a:lnTo>
                    <a:pt x="772" y="692"/>
                  </a:lnTo>
                  <a:lnTo>
                    <a:pt x="831" y="686"/>
                  </a:lnTo>
                  <a:lnTo>
                    <a:pt x="890" y="661"/>
                  </a:lnTo>
                  <a:lnTo>
                    <a:pt x="949" y="635"/>
                  </a:lnTo>
                  <a:lnTo>
                    <a:pt x="1008" y="627"/>
                  </a:lnTo>
                  <a:lnTo>
                    <a:pt x="1068" y="622"/>
                  </a:lnTo>
                  <a:lnTo>
                    <a:pt x="1127" y="599"/>
                  </a:lnTo>
                  <a:lnTo>
                    <a:pt x="1186" y="579"/>
                  </a:lnTo>
                  <a:lnTo>
                    <a:pt x="1245" y="575"/>
                  </a:lnTo>
                  <a:lnTo>
                    <a:pt x="1305" y="550"/>
                  </a:lnTo>
                  <a:lnTo>
                    <a:pt x="1364" y="514"/>
                  </a:lnTo>
                  <a:lnTo>
                    <a:pt x="1423" y="455"/>
                  </a:lnTo>
                  <a:lnTo>
                    <a:pt x="1482" y="425"/>
                  </a:lnTo>
                  <a:lnTo>
                    <a:pt x="1542" y="392"/>
                  </a:lnTo>
                  <a:lnTo>
                    <a:pt x="1602" y="366"/>
                  </a:lnTo>
                  <a:lnTo>
                    <a:pt x="1661" y="344"/>
                  </a:lnTo>
                  <a:lnTo>
                    <a:pt x="1720" y="362"/>
                  </a:lnTo>
                  <a:lnTo>
                    <a:pt x="1779" y="300"/>
                  </a:lnTo>
                  <a:lnTo>
                    <a:pt x="1839" y="282"/>
                  </a:lnTo>
                  <a:lnTo>
                    <a:pt x="1898" y="251"/>
                  </a:lnTo>
                  <a:lnTo>
                    <a:pt x="1957" y="228"/>
                  </a:lnTo>
                  <a:lnTo>
                    <a:pt x="2016" y="205"/>
                  </a:lnTo>
                  <a:lnTo>
                    <a:pt x="2076" y="184"/>
                  </a:lnTo>
                  <a:lnTo>
                    <a:pt x="2135" y="164"/>
                  </a:lnTo>
                  <a:lnTo>
                    <a:pt x="2194" y="146"/>
                  </a:lnTo>
                  <a:lnTo>
                    <a:pt x="2254" y="131"/>
                  </a:lnTo>
                  <a:lnTo>
                    <a:pt x="2313" y="119"/>
                  </a:lnTo>
                  <a:lnTo>
                    <a:pt x="2373" y="109"/>
                  </a:lnTo>
                  <a:lnTo>
                    <a:pt x="2432" y="98"/>
                  </a:lnTo>
                  <a:lnTo>
                    <a:pt x="2491" y="87"/>
                  </a:lnTo>
                  <a:lnTo>
                    <a:pt x="2550" y="76"/>
                  </a:lnTo>
                  <a:lnTo>
                    <a:pt x="2610" y="66"/>
                  </a:lnTo>
                  <a:lnTo>
                    <a:pt x="2669" y="54"/>
                  </a:lnTo>
                  <a:lnTo>
                    <a:pt x="2728" y="44"/>
                  </a:lnTo>
                  <a:lnTo>
                    <a:pt x="2787" y="34"/>
                  </a:lnTo>
                  <a:lnTo>
                    <a:pt x="2847" y="23"/>
                  </a:lnTo>
                  <a:lnTo>
                    <a:pt x="2906" y="12"/>
                  </a:lnTo>
                  <a:lnTo>
                    <a:pt x="2965" y="0"/>
                  </a:lnTo>
                  <a:lnTo>
                    <a:pt x="2965" y="53"/>
                  </a:lnTo>
                  <a:lnTo>
                    <a:pt x="2906" y="63"/>
                  </a:lnTo>
                  <a:lnTo>
                    <a:pt x="2847" y="73"/>
                  </a:lnTo>
                  <a:lnTo>
                    <a:pt x="2787" y="84"/>
                  </a:lnTo>
                  <a:lnTo>
                    <a:pt x="2728" y="93"/>
                  </a:lnTo>
                  <a:lnTo>
                    <a:pt x="2669" y="103"/>
                  </a:lnTo>
                  <a:lnTo>
                    <a:pt x="2610" y="113"/>
                  </a:lnTo>
                  <a:lnTo>
                    <a:pt x="2550" y="123"/>
                  </a:lnTo>
                  <a:lnTo>
                    <a:pt x="2491" y="132"/>
                  </a:lnTo>
                  <a:lnTo>
                    <a:pt x="2432" y="142"/>
                  </a:lnTo>
                  <a:lnTo>
                    <a:pt x="2373" y="153"/>
                  </a:lnTo>
                  <a:lnTo>
                    <a:pt x="2313" y="162"/>
                  </a:lnTo>
                  <a:lnTo>
                    <a:pt x="2254" y="173"/>
                  </a:lnTo>
                  <a:lnTo>
                    <a:pt x="2194" y="187"/>
                  </a:lnTo>
                  <a:lnTo>
                    <a:pt x="2135" y="203"/>
                  </a:lnTo>
                  <a:lnTo>
                    <a:pt x="2076" y="223"/>
                  </a:lnTo>
                  <a:lnTo>
                    <a:pt x="2016" y="242"/>
                  </a:lnTo>
                  <a:lnTo>
                    <a:pt x="1957" y="265"/>
                  </a:lnTo>
                  <a:lnTo>
                    <a:pt x="1898" y="287"/>
                  </a:lnTo>
                  <a:lnTo>
                    <a:pt x="1839" y="317"/>
                  </a:lnTo>
                  <a:lnTo>
                    <a:pt x="1779" y="335"/>
                  </a:lnTo>
                  <a:lnTo>
                    <a:pt x="1720" y="395"/>
                  </a:lnTo>
                  <a:lnTo>
                    <a:pt x="1661" y="375"/>
                  </a:lnTo>
                  <a:lnTo>
                    <a:pt x="1602" y="397"/>
                  </a:lnTo>
                  <a:lnTo>
                    <a:pt x="1542" y="422"/>
                  </a:lnTo>
                  <a:lnTo>
                    <a:pt x="1482" y="453"/>
                  </a:lnTo>
                  <a:lnTo>
                    <a:pt x="1423" y="483"/>
                  </a:lnTo>
                  <a:lnTo>
                    <a:pt x="1364" y="539"/>
                  </a:lnTo>
                  <a:lnTo>
                    <a:pt x="1305" y="577"/>
                  </a:lnTo>
                  <a:lnTo>
                    <a:pt x="1245" y="600"/>
                  </a:lnTo>
                  <a:lnTo>
                    <a:pt x="1186" y="605"/>
                  </a:lnTo>
                  <a:lnTo>
                    <a:pt x="1127" y="625"/>
                  </a:lnTo>
                  <a:lnTo>
                    <a:pt x="1068" y="648"/>
                  </a:lnTo>
                  <a:lnTo>
                    <a:pt x="1008" y="653"/>
                  </a:lnTo>
                  <a:lnTo>
                    <a:pt x="949" y="660"/>
                  </a:lnTo>
                  <a:lnTo>
                    <a:pt x="890" y="686"/>
                  </a:lnTo>
                  <a:lnTo>
                    <a:pt x="831" y="710"/>
                  </a:lnTo>
                  <a:lnTo>
                    <a:pt x="772" y="716"/>
                  </a:lnTo>
                  <a:lnTo>
                    <a:pt x="712" y="724"/>
                  </a:lnTo>
                  <a:lnTo>
                    <a:pt x="652" y="722"/>
                  </a:lnTo>
                  <a:lnTo>
                    <a:pt x="593" y="727"/>
                  </a:lnTo>
                  <a:lnTo>
                    <a:pt x="534" y="743"/>
                  </a:lnTo>
                  <a:lnTo>
                    <a:pt x="475" y="758"/>
                  </a:lnTo>
                  <a:lnTo>
                    <a:pt x="415" y="789"/>
                  </a:lnTo>
                  <a:lnTo>
                    <a:pt x="356" y="820"/>
                  </a:lnTo>
                  <a:lnTo>
                    <a:pt x="297" y="836"/>
                  </a:lnTo>
                  <a:lnTo>
                    <a:pt x="238" y="858"/>
                  </a:lnTo>
                  <a:lnTo>
                    <a:pt x="178" y="888"/>
                  </a:lnTo>
                  <a:lnTo>
                    <a:pt x="119" y="894"/>
                  </a:lnTo>
                  <a:lnTo>
                    <a:pt x="60" y="892"/>
                  </a:lnTo>
                  <a:lnTo>
                    <a:pt x="0" y="884"/>
                  </a:lnTo>
                  <a:lnTo>
                    <a:pt x="0" y="867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59" name="Freeform 129"/>
            <p:cNvSpPr>
              <a:spLocks/>
            </p:cNvSpPr>
            <p:nvPr/>
          </p:nvSpPr>
          <p:spPr bwMode="auto">
            <a:xfrm>
              <a:off x="2622550" y="2346286"/>
              <a:ext cx="4393246" cy="1716953"/>
            </a:xfrm>
            <a:custGeom>
              <a:avLst/>
              <a:gdLst>
                <a:gd name="T0" fmla="*/ 2147483647 w 2965"/>
                <a:gd name="T1" fmla="*/ 2147483647 h 1082"/>
                <a:gd name="T2" fmla="*/ 2147483647 w 2965"/>
                <a:gd name="T3" fmla="*/ 2147483647 h 1082"/>
                <a:gd name="T4" fmla="*/ 2147483647 w 2965"/>
                <a:gd name="T5" fmla="*/ 2147483647 h 1082"/>
                <a:gd name="T6" fmla="*/ 2147483647 w 2965"/>
                <a:gd name="T7" fmla="*/ 2147483647 h 1082"/>
                <a:gd name="T8" fmla="*/ 2147483647 w 2965"/>
                <a:gd name="T9" fmla="*/ 2147483647 h 1082"/>
                <a:gd name="T10" fmla="*/ 2147483647 w 2965"/>
                <a:gd name="T11" fmla="*/ 2147483647 h 1082"/>
                <a:gd name="T12" fmla="*/ 2147483647 w 2965"/>
                <a:gd name="T13" fmla="*/ 2147483647 h 1082"/>
                <a:gd name="T14" fmla="*/ 2147483647 w 2965"/>
                <a:gd name="T15" fmla="*/ 2147483647 h 1082"/>
                <a:gd name="T16" fmla="*/ 2147483647 w 2965"/>
                <a:gd name="T17" fmla="*/ 2147483647 h 1082"/>
                <a:gd name="T18" fmla="*/ 2147483647 w 2965"/>
                <a:gd name="T19" fmla="*/ 2147483647 h 1082"/>
                <a:gd name="T20" fmla="*/ 2147483647 w 2965"/>
                <a:gd name="T21" fmla="*/ 2147483647 h 1082"/>
                <a:gd name="T22" fmla="*/ 2147483647 w 2965"/>
                <a:gd name="T23" fmla="*/ 2147483647 h 1082"/>
                <a:gd name="T24" fmla="*/ 2147483647 w 2965"/>
                <a:gd name="T25" fmla="*/ 2147483647 h 1082"/>
                <a:gd name="T26" fmla="*/ 2147483647 w 2965"/>
                <a:gd name="T27" fmla="*/ 2147483647 h 1082"/>
                <a:gd name="T28" fmla="*/ 2147483647 w 2965"/>
                <a:gd name="T29" fmla="*/ 2147483647 h 1082"/>
                <a:gd name="T30" fmla="*/ 2147483647 w 2965"/>
                <a:gd name="T31" fmla="*/ 2147483647 h 1082"/>
                <a:gd name="T32" fmla="*/ 2147483647 w 2965"/>
                <a:gd name="T33" fmla="*/ 2147483647 h 1082"/>
                <a:gd name="T34" fmla="*/ 2147483647 w 2965"/>
                <a:gd name="T35" fmla="*/ 2147483647 h 1082"/>
                <a:gd name="T36" fmla="*/ 2147483647 w 2965"/>
                <a:gd name="T37" fmla="*/ 2147483647 h 1082"/>
                <a:gd name="T38" fmla="*/ 2147483647 w 2965"/>
                <a:gd name="T39" fmla="*/ 2147483647 h 1082"/>
                <a:gd name="T40" fmla="*/ 2147483647 w 2965"/>
                <a:gd name="T41" fmla="*/ 2147483647 h 1082"/>
                <a:gd name="T42" fmla="*/ 2147483647 w 2965"/>
                <a:gd name="T43" fmla="*/ 2147483647 h 1082"/>
                <a:gd name="T44" fmla="*/ 2147483647 w 2965"/>
                <a:gd name="T45" fmla="*/ 2147483647 h 1082"/>
                <a:gd name="T46" fmla="*/ 2147483647 w 2965"/>
                <a:gd name="T47" fmla="*/ 2147483647 h 1082"/>
                <a:gd name="T48" fmla="*/ 2147483647 w 2965"/>
                <a:gd name="T49" fmla="*/ 2147483647 h 1082"/>
                <a:gd name="T50" fmla="*/ 2147483647 w 2965"/>
                <a:gd name="T51" fmla="*/ 2147483647 h 1082"/>
                <a:gd name="T52" fmla="*/ 2147483647 w 2965"/>
                <a:gd name="T53" fmla="*/ 2147483647 h 1082"/>
                <a:gd name="T54" fmla="*/ 2147483647 w 2965"/>
                <a:gd name="T55" fmla="*/ 2147483647 h 1082"/>
                <a:gd name="T56" fmla="*/ 2147483647 w 2965"/>
                <a:gd name="T57" fmla="*/ 2147483647 h 1082"/>
                <a:gd name="T58" fmla="*/ 2147483647 w 2965"/>
                <a:gd name="T59" fmla="*/ 2147483647 h 1082"/>
                <a:gd name="T60" fmla="*/ 2147483647 w 2965"/>
                <a:gd name="T61" fmla="*/ 2147483647 h 1082"/>
                <a:gd name="T62" fmla="*/ 2147483647 w 2965"/>
                <a:gd name="T63" fmla="*/ 2147483647 h 1082"/>
                <a:gd name="T64" fmla="*/ 2147483647 w 2965"/>
                <a:gd name="T65" fmla="*/ 2147483647 h 1082"/>
                <a:gd name="T66" fmla="*/ 2147483647 w 2965"/>
                <a:gd name="T67" fmla="*/ 2147483647 h 1082"/>
                <a:gd name="T68" fmla="*/ 2147483647 w 2965"/>
                <a:gd name="T69" fmla="*/ 2147483647 h 1082"/>
                <a:gd name="T70" fmla="*/ 2147483647 w 2965"/>
                <a:gd name="T71" fmla="*/ 2147483647 h 1082"/>
                <a:gd name="T72" fmla="*/ 2147483647 w 2965"/>
                <a:gd name="T73" fmla="*/ 2147483647 h 1082"/>
                <a:gd name="T74" fmla="*/ 2147483647 w 2965"/>
                <a:gd name="T75" fmla="*/ 2147483647 h 1082"/>
                <a:gd name="T76" fmla="*/ 2147483647 w 2965"/>
                <a:gd name="T77" fmla="*/ 2147483647 h 1082"/>
                <a:gd name="T78" fmla="*/ 2147483647 w 2965"/>
                <a:gd name="T79" fmla="*/ 2147483647 h 1082"/>
                <a:gd name="T80" fmla="*/ 2147483647 w 2965"/>
                <a:gd name="T81" fmla="*/ 2147483647 h 1082"/>
                <a:gd name="T82" fmla="*/ 2147483647 w 2965"/>
                <a:gd name="T83" fmla="*/ 2147483647 h 1082"/>
                <a:gd name="T84" fmla="*/ 2147483647 w 2965"/>
                <a:gd name="T85" fmla="*/ 2147483647 h 1082"/>
                <a:gd name="T86" fmla="*/ 2147483647 w 2965"/>
                <a:gd name="T87" fmla="*/ 2147483647 h 1082"/>
                <a:gd name="T88" fmla="*/ 2147483647 w 2965"/>
                <a:gd name="T89" fmla="*/ 2147483647 h 1082"/>
                <a:gd name="T90" fmla="*/ 2147483647 w 2965"/>
                <a:gd name="T91" fmla="*/ 2147483647 h 1082"/>
                <a:gd name="T92" fmla="*/ 2147483647 w 2965"/>
                <a:gd name="T93" fmla="*/ 2147483647 h 1082"/>
                <a:gd name="T94" fmla="*/ 2147483647 w 2965"/>
                <a:gd name="T95" fmla="*/ 2147483647 h 1082"/>
                <a:gd name="T96" fmla="*/ 2147483647 w 2965"/>
                <a:gd name="T97" fmla="*/ 2147483647 h 1082"/>
                <a:gd name="T98" fmla="*/ 2147483647 w 2965"/>
                <a:gd name="T99" fmla="*/ 2147483647 h 1082"/>
                <a:gd name="T100" fmla="*/ 0 w 2965"/>
                <a:gd name="T101" fmla="*/ 2147483647 h 10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1082"/>
                <a:gd name="T155" fmla="*/ 2965 w 2965"/>
                <a:gd name="T156" fmla="*/ 1082 h 10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1082">
                  <a:moveTo>
                    <a:pt x="0" y="986"/>
                  </a:moveTo>
                  <a:lnTo>
                    <a:pt x="60" y="992"/>
                  </a:lnTo>
                  <a:lnTo>
                    <a:pt x="119" y="991"/>
                  </a:lnTo>
                  <a:lnTo>
                    <a:pt x="178" y="982"/>
                  </a:lnTo>
                  <a:lnTo>
                    <a:pt x="238" y="949"/>
                  </a:lnTo>
                  <a:lnTo>
                    <a:pt x="297" y="925"/>
                  </a:lnTo>
                  <a:lnTo>
                    <a:pt x="356" y="908"/>
                  </a:lnTo>
                  <a:lnTo>
                    <a:pt x="415" y="873"/>
                  </a:lnTo>
                  <a:lnTo>
                    <a:pt x="475" y="840"/>
                  </a:lnTo>
                  <a:lnTo>
                    <a:pt x="534" y="825"/>
                  </a:lnTo>
                  <a:lnTo>
                    <a:pt x="593" y="807"/>
                  </a:lnTo>
                  <a:lnTo>
                    <a:pt x="652" y="798"/>
                  </a:lnTo>
                  <a:lnTo>
                    <a:pt x="712" y="797"/>
                  </a:lnTo>
                  <a:lnTo>
                    <a:pt x="772" y="789"/>
                  </a:lnTo>
                  <a:lnTo>
                    <a:pt x="831" y="781"/>
                  </a:lnTo>
                  <a:lnTo>
                    <a:pt x="890" y="754"/>
                  </a:lnTo>
                  <a:lnTo>
                    <a:pt x="949" y="726"/>
                  </a:lnTo>
                  <a:lnTo>
                    <a:pt x="1008" y="717"/>
                  </a:lnTo>
                  <a:lnTo>
                    <a:pt x="1068" y="711"/>
                  </a:lnTo>
                  <a:lnTo>
                    <a:pt x="1127" y="686"/>
                  </a:lnTo>
                  <a:lnTo>
                    <a:pt x="1186" y="664"/>
                  </a:lnTo>
                  <a:lnTo>
                    <a:pt x="1245" y="659"/>
                  </a:lnTo>
                  <a:lnTo>
                    <a:pt x="1305" y="634"/>
                  </a:lnTo>
                  <a:lnTo>
                    <a:pt x="1364" y="593"/>
                  </a:lnTo>
                  <a:lnTo>
                    <a:pt x="1423" y="532"/>
                  </a:lnTo>
                  <a:lnTo>
                    <a:pt x="1482" y="498"/>
                  </a:lnTo>
                  <a:lnTo>
                    <a:pt x="1542" y="463"/>
                  </a:lnTo>
                  <a:lnTo>
                    <a:pt x="1602" y="432"/>
                  </a:lnTo>
                  <a:lnTo>
                    <a:pt x="1661" y="408"/>
                  </a:lnTo>
                  <a:lnTo>
                    <a:pt x="1720" y="425"/>
                  </a:lnTo>
                  <a:lnTo>
                    <a:pt x="1779" y="359"/>
                  </a:lnTo>
                  <a:lnTo>
                    <a:pt x="1839" y="338"/>
                  </a:lnTo>
                  <a:lnTo>
                    <a:pt x="1898" y="304"/>
                  </a:lnTo>
                  <a:lnTo>
                    <a:pt x="1957" y="279"/>
                  </a:lnTo>
                  <a:lnTo>
                    <a:pt x="2016" y="253"/>
                  </a:lnTo>
                  <a:lnTo>
                    <a:pt x="2076" y="229"/>
                  </a:lnTo>
                  <a:lnTo>
                    <a:pt x="2135" y="206"/>
                  </a:lnTo>
                  <a:lnTo>
                    <a:pt x="2194" y="186"/>
                  </a:lnTo>
                  <a:lnTo>
                    <a:pt x="2254" y="168"/>
                  </a:lnTo>
                  <a:lnTo>
                    <a:pt x="2313" y="153"/>
                  </a:lnTo>
                  <a:lnTo>
                    <a:pt x="2373" y="140"/>
                  </a:lnTo>
                  <a:lnTo>
                    <a:pt x="2432" y="126"/>
                  </a:lnTo>
                  <a:lnTo>
                    <a:pt x="2491" y="112"/>
                  </a:lnTo>
                  <a:lnTo>
                    <a:pt x="2550" y="98"/>
                  </a:lnTo>
                  <a:lnTo>
                    <a:pt x="2610" y="85"/>
                  </a:lnTo>
                  <a:lnTo>
                    <a:pt x="2669" y="71"/>
                  </a:lnTo>
                  <a:lnTo>
                    <a:pt x="2728" y="57"/>
                  </a:lnTo>
                  <a:lnTo>
                    <a:pt x="2787" y="43"/>
                  </a:lnTo>
                  <a:lnTo>
                    <a:pt x="2847" y="29"/>
                  </a:lnTo>
                  <a:lnTo>
                    <a:pt x="2906" y="15"/>
                  </a:lnTo>
                  <a:lnTo>
                    <a:pt x="2965" y="0"/>
                  </a:lnTo>
                  <a:lnTo>
                    <a:pt x="2965" y="205"/>
                  </a:lnTo>
                  <a:lnTo>
                    <a:pt x="2906" y="216"/>
                  </a:lnTo>
                  <a:lnTo>
                    <a:pt x="2847" y="227"/>
                  </a:lnTo>
                  <a:lnTo>
                    <a:pt x="2787" y="238"/>
                  </a:lnTo>
                  <a:lnTo>
                    <a:pt x="2728" y="249"/>
                  </a:lnTo>
                  <a:lnTo>
                    <a:pt x="2669" y="259"/>
                  </a:lnTo>
                  <a:lnTo>
                    <a:pt x="2610" y="270"/>
                  </a:lnTo>
                  <a:lnTo>
                    <a:pt x="2550" y="281"/>
                  </a:lnTo>
                  <a:lnTo>
                    <a:pt x="2491" y="292"/>
                  </a:lnTo>
                  <a:lnTo>
                    <a:pt x="2432" y="302"/>
                  </a:lnTo>
                  <a:lnTo>
                    <a:pt x="2373" y="314"/>
                  </a:lnTo>
                  <a:lnTo>
                    <a:pt x="2313" y="324"/>
                  </a:lnTo>
                  <a:lnTo>
                    <a:pt x="2254" y="337"/>
                  </a:lnTo>
                  <a:lnTo>
                    <a:pt x="2194" y="351"/>
                  </a:lnTo>
                  <a:lnTo>
                    <a:pt x="2135" y="369"/>
                  </a:lnTo>
                  <a:lnTo>
                    <a:pt x="2076" y="389"/>
                  </a:lnTo>
                  <a:lnTo>
                    <a:pt x="2016" y="410"/>
                  </a:lnTo>
                  <a:lnTo>
                    <a:pt x="1957" y="433"/>
                  </a:lnTo>
                  <a:lnTo>
                    <a:pt x="1898" y="456"/>
                  </a:lnTo>
                  <a:lnTo>
                    <a:pt x="1839" y="487"/>
                  </a:lnTo>
                  <a:lnTo>
                    <a:pt x="1779" y="506"/>
                  </a:lnTo>
                  <a:lnTo>
                    <a:pt x="1720" y="568"/>
                  </a:lnTo>
                  <a:lnTo>
                    <a:pt x="1661" y="549"/>
                  </a:lnTo>
                  <a:lnTo>
                    <a:pt x="1602" y="571"/>
                  </a:lnTo>
                  <a:lnTo>
                    <a:pt x="1542" y="597"/>
                  </a:lnTo>
                  <a:lnTo>
                    <a:pt x="1482" y="630"/>
                  </a:lnTo>
                  <a:lnTo>
                    <a:pt x="1423" y="661"/>
                  </a:lnTo>
                  <a:lnTo>
                    <a:pt x="1364" y="719"/>
                  </a:lnTo>
                  <a:lnTo>
                    <a:pt x="1305" y="756"/>
                  </a:lnTo>
                  <a:lnTo>
                    <a:pt x="1245" y="781"/>
                  </a:lnTo>
                  <a:lnTo>
                    <a:pt x="1186" y="785"/>
                  </a:lnTo>
                  <a:lnTo>
                    <a:pt x="1127" y="805"/>
                  </a:lnTo>
                  <a:lnTo>
                    <a:pt x="1068" y="828"/>
                  </a:lnTo>
                  <a:lnTo>
                    <a:pt x="1008" y="833"/>
                  </a:lnTo>
                  <a:lnTo>
                    <a:pt x="949" y="841"/>
                  </a:lnTo>
                  <a:lnTo>
                    <a:pt x="890" y="867"/>
                  </a:lnTo>
                  <a:lnTo>
                    <a:pt x="831" y="892"/>
                  </a:lnTo>
                  <a:lnTo>
                    <a:pt x="772" y="898"/>
                  </a:lnTo>
                  <a:lnTo>
                    <a:pt x="712" y="908"/>
                  </a:lnTo>
                  <a:lnTo>
                    <a:pt x="652" y="905"/>
                  </a:lnTo>
                  <a:lnTo>
                    <a:pt x="593" y="912"/>
                  </a:lnTo>
                  <a:lnTo>
                    <a:pt x="534" y="928"/>
                  </a:lnTo>
                  <a:lnTo>
                    <a:pt x="475" y="943"/>
                  </a:lnTo>
                  <a:lnTo>
                    <a:pt x="415" y="975"/>
                  </a:lnTo>
                  <a:lnTo>
                    <a:pt x="356" y="1006"/>
                  </a:lnTo>
                  <a:lnTo>
                    <a:pt x="297" y="1023"/>
                  </a:lnTo>
                  <a:lnTo>
                    <a:pt x="238" y="1045"/>
                  </a:lnTo>
                  <a:lnTo>
                    <a:pt x="178" y="1075"/>
                  </a:lnTo>
                  <a:lnTo>
                    <a:pt x="119" y="1082"/>
                  </a:lnTo>
                  <a:lnTo>
                    <a:pt x="60" y="1080"/>
                  </a:lnTo>
                  <a:lnTo>
                    <a:pt x="0" y="1073"/>
                  </a:lnTo>
                  <a:lnTo>
                    <a:pt x="0" y="986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60" name="Freeform 130"/>
            <p:cNvSpPr>
              <a:spLocks/>
            </p:cNvSpPr>
            <p:nvPr/>
          </p:nvSpPr>
          <p:spPr bwMode="auto">
            <a:xfrm>
              <a:off x="2622550" y="2252663"/>
              <a:ext cx="4393246" cy="1661415"/>
            </a:xfrm>
            <a:custGeom>
              <a:avLst/>
              <a:gdLst>
                <a:gd name="T0" fmla="*/ 2147483647 w 2965"/>
                <a:gd name="T1" fmla="*/ 2147483647 h 1047"/>
                <a:gd name="T2" fmla="*/ 2147483647 w 2965"/>
                <a:gd name="T3" fmla="*/ 2147483647 h 1047"/>
                <a:gd name="T4" fmla="*/ 2147483647 w 2965"/>
                <a:gd name="T5" fmla="*/ 2147483647 h 1047"/>
                <a:gd name="T6" fmla="*/ 2147483647 w 2965"/>
                <a:gd name="T7" fmla="*/ 2147483647 h 1047"/>
                <a:gd name="T8" fmla="*/ 2147483647 w 2965"/>
                <a:gd name="T9" fmla="*/ 2147483647 h 1047"/>
                <a:gd name="T10" fmla="*/ 2147483647 w 2965"/>
                <a:gd name="T11" fmla="*/ 2147483647 h 1047"/>
                <a:gd name="T12" fmla="*/ 2147483647 w 2965"/>
                <a:gd name="T13" fmla="*/ 2147483647 h 1047"/>
                <a:gd name="T14" fmla="*/ 2147483647 w 2965"/>
                <a:gd name="T15" fmla="*/ 2147483647 h 1047"/>
                <a:gd name="T16" fmla="*/ 2147483647 w 2965"/>
                <a:gd name="T17" fmla="*/ 2147483647 h 1047"/>
                <a:gd name="T18" fmla="*/ 2147483647 w 2965"/>
                <a:gd name="T19" fmla="*/ 2147483647 h 1047"/>
                <a:gd name="T20" fmla="*/ 2147483647 w 2965"/>
                <a:gd name="T21" fmla="*/ 2147483647 h 1047"/>
                <a:gd name="T22" fmla="*/ 2147483647 w 2965"/>
                <a:gd name="T23" fmla="*/ 2147483647 h 1047"/>
                <a:gd name="T24" fmla="*/ 2147483647 w 2965"/>
                <a:gd name="T25" fmla="*/ 2147483647 h 1047"/>
                <a:gd name="T26" fmla="*/ 2147483647 w 2965"/>
                <a:gd name="T27" fmla="*/ 2147483647 h 1047"/>
                <a:gd name="T28" fmla="*/ 2147483647 w 2965"/>
                <a:gd name="T29" fmla="*/ 2147483647 h 1047"/>
                <a:gd name="T30" fmla="*/ 2147483647 w 2965"/>
                <a:gd name="T31" fmla="*/ 2147483647 h 1047"/>
                <a:gd name="T32" fmla="*/ 2147483647 w 2965"/>
                <a:gd name="T33" fmla="*/ 2147483647 h 1047"/>
                <a:gd name="T34" fmla="*/ 2147483647 w 2965"/>
                <a:gd name="T35" fmla="*/ 2147483647 h 1047"/>
                <a:gd name="T36" fmla="*/ 2147483647 w 2965"/>
                <a:gd name="T37" fmla="*/ 2147483647 h 1047"/>
                <a:gd name="T38" fmla="*/ 2147483647 w 2965"/>
                <a:gd name="T39" fmla="*/ 2147483647 h 1047"/>
                <a:gd name="T40" fmla="*/ 2147483647 w 2965"/>
                <a:gd name="T41" fmla="*/ 2147483647 h 1047"/>
                <a:gd name="T42" fmla="*/ 2147483647 w 2965"/>
                <a:gd name="T43" fmla="*/ 2147483647 h 1047"/>
                <a:gd name="T44" fmla="*/ 2147483647 w 2965"/>
                <a:gd name="T45" fmla="*/ 2147483647 h 1047"/>
                <a:gd name="T46" fmla="*/ 2147483647 w 2965"/>
                <a:gd name="T47" fmla="*/ 2147483647 h 1047"/>
                <a:gd name="T48" fmla="*/ 2147483647 w 2965"/>
                <a:gd name="T49" fmla="*/ 2147483647 h 1047"/>
                <a:gd name="T50" fmla="*/ 2147483647 w 2965"/>
                <a:gd name="T51" fmla="*/ 2147483647 h 1047"/>
                <a:gd name="T52" fmla="*/ 2147483647 w 2965"/>
                <a:gd name="T53" fmla="*/ 2147483647 h 1047"/>
                <a:gd name="T54" fmla="*/ 2147483647 w 2965"/>
                <a:gd name="T55" fmla="*/ 2147483647 h 1047"/>
                <a:gd name="T56" fmla="*/ 2147483647 w 2965"/>
                <a:gd name="T57" fmla="*/ 2147483647 h 1047"/>
                <a:gd name="T58" fmla="*/ 2147483647 w 2965"/>
                <a:gd name="T59" fmla="*/ 2147483647 h 1047"/>
                <a:gd name="T60" fmla="*/ 2147483647 w 2965"/>
                <a:gd name="T61" fmla="*/ 2147483647 h 1047"/>
                <a:gd name="T62" fmla="*/ 2147483647 w 2965"/>
                <a:gd name="T63" fmla="*/ 2147483647 h 1047"/>
                <a:gd name="T64" fmla="*/ 2147483647 w 2965"/>
                <a:gd name="T65" fmla="*/ 2147483647 h 1047"/>
                <a:gd name="T66" fmla="*/ 2147483647 w 2965"/>
                <a:gd name="T67" fmla="*/ 2147483647 h 1047"/>
                <a:gd name="T68" fmla="*/ 2147483647 w 2965"/>
                <a:gd name="T69" fmla="*/ 2147483647 h 1047"/>
                <a:gd name="T70" fmla="*/ 2147483647 w 2965"/>
                <a:gd name="T71" fmla="*/ 2147483647 h 1047"/>
                <a:gd name="T72" fmla="*/ 2147483647 w 2965"/>
                <a:gd name="T73" fmla="*/ 2147483647 h 1047"/>
                <a:gd name="T74" fmla="*/ 2147483647 w 2965"/>
                <a:gd name="T75" fmla="*/ 2147483647 h 1047"/>
                <a:gd name="T76" fmla="*/ 2147483647 w 2965"/>
                <a:gd name="T77" fmla="*/ 2147483647 h 1047"/>
                <a:gd name="T78" fmla="*/ 2147483647 w 2965"/>
                <a:gd name="T79" fmla="*/ 2147483647 h 1047"/>
                <a:gd name="T80" fmla="*/ 2147483647 w 2965"/>
                <a:gd name="T81" fmla="*/ 2147483647 h 1047"/>
                <a:gd name="T82" fmla="*/ 2147483647 w 2965"/>
                <a:gd name="T83" fmla="*/ 2147483647 h 1047"/>
                <a:gd name="T84" fmla="*/ 2147483647 w 2965"/>
                <a:gd name="T85" fmla="*/ 2147483647 h 1047"/>
                <a:gd name="T86" fmla="*/ 2147483647 w 2965"/>
                <a:gd name="T87" fmla="*/ 2147483647 h 1047"/>
                <a:gd name="T88" fmla="*/ 2147483647 w 2965"/>
                <a:gd name="T89" fmla="*/ 2147483647 h 1047"/>
                <a:gd name="T90" fmla="*/ 2147483647 w 2965"/>
                <a:gd name="T91" fmla="*/ 2147483647 h 1047"/>
                <a:gd name="T92" fmla="*/ 2147483647 w 2965"/>
                <a:gd name="T93" fmla="*/ 2147483647 h 1047"/>
                <a:gd name="T94" fmla="*/ 2147483647 w 2965"/>
                <a:gd name="T95" fmla="*/ 2147483647 h 1047"/>
                <a:gd name="T96" fmla="*/ 2147483647 w 2965"/>
                <a:gd name="T97" fmla="*/ 2147483647 h 1047"/>
                <a:gd name="T98" fmla="*/ 2147483647 w 2965"/>
                <a:gd name="T99" fmla="*/ 2147483647 h 1047"/>
                <a:gd name="T100" fmla="*/ 0 w 2965"/>
                <a:gd name="T101" fmla="*/ 2147483647 h 10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1047"/>
                <a:gd name="T155" fmla="*/ 2965 w 2965"/>
                <a:gd name="T156" fmla="*/ 1047 h 10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1047">
                  <a:moveTo>
                    <a:pt x="0" y="1040"/>
                  </a:moveTo>
                  <a:lnTo>
                    <a:pt x="60" y="1045"/>
                  </a:lnTo>
                  <a:lnTo>
                    <a:pt x="119" y="1045"/>
                  </a:lnTo>
                  <a:lnTo>
                    <a:pt x="178" y="1036"/>
                  </a:lnTo>
                  <a:lnTo>
                    <a:pt x="238" y="1002"/>
                  </a:lnTo>
                  <a:lnTo>
                    <a:pt x="297" y="978"/>
                  </a:lnTo>
                  <a:lnTo>
                    <a:pt x="356" y="960"/>
                  </a:lnTo>
                  <a:lnTo>
                    <a:pt x="415" y="926"/>
                  </a:lnTo>
                  <a:lnTo>
                    <a:pt x="475" y="893"/>
                  </a:lnTo>
                  <a:lnTo>
                    <a:pt x="534" y="877"/>
                  </a:lnTo>
                  <a:lnTo>
                    <a:pt x="593" y="859"/>
                  </a:lnTo>
                  <a:lnTo>
                    <a:pt x="652" y="850"/>
                  </a:lnTo>
                  <a:lnTo>
                    <a:pt x="712" y="849"/>
                  </a:lnTo>
                  <a:lnTo>
                    <a:pt x="772" y="840"/>
                  </a:lnTo>
                  <a:lnTo>
                    <a:pt x="831" y="833"/>
                  </a:lnTo>
                  <a:lnTo>
                    <a:pt x="890" y="806"/>
                  </a:lnTo>
                  <a:lnTo>
                    <a:pt x="949" y="778"/>
                  </a:lnTo>
                  <a:lnTo>
                    <a:pt x="1008" y="768"/>
                  </a:lnTo>
                  <a:lnTo>
                    <a:pt x="1068" y="762"/>
                  </a:lnTo>
                  <a:lnTo>
                    <a:pt x="1127" y="737"/>
                  </a:lnTo>
                  <a:lnTo>
                    <a:pt x="1186" y="715"/>
                  </a:lnTo>
                  <a:lnTo>
                    <a:pt x="1245" y="709"/>
                  </a:lnTo>
                  <a:lnTo>
                    <a:pt x="1305" y="684"/>
                  </a:lnTo>
                  <a:lnTo>
                    <a:pt x="1364" y="643"/>
                  </a:lnTo>
                  <a:lnTo>
                    <a:pt x="1423" y="582"/>
                  </a:lnTo>
                  <a:lnTo>
                    <a:pt x="1482" y="548"/>
                  </a:lnTo>
                  <a:lnTo>
                    <a:pt x="1542" y="513"/>
                  </a:lnTo>
                  <a:lnTo>
                    <a:pt x="1602" y="482"/>
                  </a:lnTo>
                  <a:lnTo>
                    <a:pt x="1661" y="456"/>
                  </a:lnTo>
                  <a:lnTo>
                    <a:pt x="1720" y="472"/>
                  </a:lnTo>
                  <a:lnTo>
                    <a:pt x="1779" y="405"/>
                  </a:lnTo>
                  <a:lnTo>
                    <a:pt x="1839" y="382"/>
                  </a:lnTo>
                  <a:lnTo>
                    <a:pt x="1898" y="346"/>
                  </a:lnTo>
                  <a:lnTo>
                    <a:pt x="1957" y="318"/>
                  </a:lnTo>
                  <a:lnTo>
                    <a:pt x="2016" y="291"/>
                  </a:lnTo>
                  <a:lnTo>
                    <a:pt x="2076" y="265"/>
                  </a:lnTo>
                  <a:lnTo>
                    <a:pt x="2135" y="241"/>
                  </a:lnTo>
                  <a:lnTo>
                    <a:pt x="2194" y="218"/>
                  </a:lnTo>
                  <a:lnTo>
                    <a:pt x="2254" y="199"/>
                  </a:lnTo>
                  <a:lnTo>
                    <a:pt x="2313" y="182"/>
                  </a:lnTo>
                  <a:lnTo>
                    <a:pt x="2373" y="167"/>
                  </a:lnTo>
                  <a:lnTo>
                    <a:pt x="2432" y="150"/>
                  </a:lnTo>
                  <a:lnTo>
                    <a:pt x="2491" y="135"/>
                  </a:lnTo>
                  <a:lnTo>
                    <a:pt x="2550" y="118"/>
                  </a:lnTo>
                  <a:lnTo>
                    <a:pt x="2610" y="102"/>
                  </a:lnTo>
                  <a:lnTo>
                    <a:pt x="2669" y="85"/>
                  </a:lnTo>
                  <a:lnTo>
                    <a:pt x="2728" y="69"/>
                  </a:lnTo>
                  <a:lnTo>
                    <a:pt x="2787" y="53"/>
                  </a:lnTo>
                  <a:lnTo>
                    <a:pt x="2847" y="35"/>
                  </a:lnTo>
                  <a:lnTo>
                    <a:pt x="2906" y="18"/>
                  </a:lnTo>
                  <a:lnTo>
                    <a:pt x="2965" y="0"/>
                  </a:lnTo>
                  <a:lnTo>
                    <a:pt x="2965" y="61"/>
                  </a:lnTo>
                  <a:lnTo>
                    <a:pt x="2906" y="75"/>
                  </a:lnTo>
                  <a:lnTo>
                    <a:pt x="2847" y="90"/>
                  </a:lnTo>
                  <a:lnTo>
                    <a:pt x="2787" y="104"/>
                  </a:lnTo>
                  <a:lnTo>
                    <a:pt x="2728" y="118"/>
                  </a:lnTo>
                  <a:lnTo>
                    <a:pt x="2669" y="131"/>
                  </a:lnTo>
                  <a:lnTo>
                    <a:pt x="2610" y="146"/>
                  </a:lnTo>
                  <a:lnTo>
                    <a:pt x="2550" y="159"/>
                  </a:lnTo>
                  <a:lnTo>
                    <a:pt x="2491" y="172"/>
                  </a:lnTo>
                  <a:lnTo>
                    <a:pt x="2432" y="186"/>
                  </a:lnTo>
                  <a:lnTo>
                    <a:pt x="2373" y="200"/>
                  </a:lnTo>
                  <a:lnTo>
                    <a:pt x="2313" y="213"/>
                  </a:lnTo>
                  <a:lnTo>
                    <a:pt x="2254" y="228"/>
                  </a:lnTo>
                  <a:lnTo>
                    <a:pt x="2194" y="246"/>
                  </a:lnTo>
                  <a:lnTo>
                    <a:pt x="2135" y="266"/>
                  </a:lnTo>
                  <a:lnTo>
                    <a:pt x="2076" y="288"/>
                  </a:lnTo>
                  <a:lnTo>
                    <a:pt x="2016" y="312"/>
                  </a:lnTo>
                  <a:lnTo>
                    <a:pt x="1957" y="338"/>
                  </a:lnTo>
                  <a:lnTo>
                    <a:pt x="1898" y="363"/>
                  </a:lnTo>
                  <a:lnTo>
                    <a:pt x="1839" y="396"/>
                  </a:lnTo>
                  <a:lnTo>
                    <a:pt x="1779" y="418"/>
                  </a:lnTo>
                  <a:lnTo>
                    <a:pt x="1720" y="483"/>
                  </a:lnTo>
                  <a:lnTo>
                    <a:pt x="1661" y="466"/>
                  </a:lnTo>
                  <a:lnTo>
                    <a:pt x="1602" y="490"/>
                  </a:lnTo>
                  <a:lnTo>
                    <a:pt x="1542" y="521"/>
                  </a:lnTo>
                  <a:lnTo>
                    <a:pt x="1482" y="557"/>
                  </a:lnTo>
                  <a:lnTo>
                    <a:pt x="1423" y="590"/>
                  </a:lnTo>
                  <a:lnTo>
                    <a:pt x="1364" y="651"/>
                  </a:lnTo>
                  <a:lnTo>
                    <a:pt x="1305" y="690"/>
                  </a:lnTo>
                  <a:lnTo>
                    <a:pt x="1245" y="717"/>
                  </a:lnTo>
                  <a:lnTo>
                    <a:pt x="1186" y="721"/>
                  </a:lnTo>
                  <a:lnTo>
                    <a:pt x="1127" y="743"/>
                  </a:lnTo>
                  <a:lnTo>
                    <a:pt x="1068" y="767"/>
                  </a:lnTo>
                  <a:lnTo>
                    <a:pt x="1008" y="773"/>
                  </a:lnTo>
                  <a:lnTo>
                    <a:pt x="949" y="783"/>
                  </a:lnTo>
                  <a:lnTo>
                    <a:pt x="890" y="811"/>
                  </a:lnTo>
                  <a:lnTo>
                    <a:pt x="831" y="837"/>
                  </a:lnTo>
                  <a:lnTo>
                    <a:pt x="772" y="845"/>
                  </a:lnTo>
                  <a:lnTo>
                    <a:pt x="712" y="854"/>
                  </a:lnTo>
                  <a:lnTo>
                    <a:pt x="652" y="854"/>
                  </a:lnTo>
                  <a:lnTo>
                    <a:pt x="593" y="863"/>
                  </a:lnTo>
                  <a:lnTo>
                    <a:pt x="534" y="881"/>
                  </a:lnTo>
                  <a:lnTo>
                    <a:pt x="475" y="896"/>
                  </a:lnTo>
                  <a:lnTo>
                    <a:pt x="415" y="929"/>
                  </a:lnTo>
                  <a:lnTo>
                    <a:pt x="356" y="963"/>
                  </a:lnTo>
                  <a:lnTo>
                    <a:pt x="297" y="981"/>
                  </a:lnTo>
                  <a:lnTo>
                    <a:pt x="238" y="1004"/>
                  </a:lnTo>
                  <a:lnTo>
                    <a:pt x="178" y="1037"/>
                  </a:lnTo>
                  <a:lnTo>
                    <a:pt x="119" y="1047"/>
                  </a:lnTo>
                  <a:lnTo>
                    <a:pt x="60" y="1047"/>
                  </a:lnTo>
                  <a:lnTo>
                    <a:pt x="0" y="1042"/>
                  </a:lnTo>
                  <a:lnTo>
                    <a:pt x="0" y="104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580188" y="1744663"/>
            <a:ext cx="1774825" cy="858837"/>
            <a:chOff x="7548087" y="2471763"/>
            <a:chExt cx="1923084" cy="858752"/>
          </a:xfrm>
        </p:grpSpPr>
        <p:sp>
          <p:nvSpPr>
            <p:cNvPr id="17452" name="Rectangle 153"/>
            <p:cNvSpPr>
              <a:spLocks noChangeArrowheads="1"/>
            </p:cNvSpPr>
            <p:nvPr/>
          </p:nvSpPr>
          <p:spPr bwMode="auto">
            <a:xfrm>
              <a:off x="7548087" y="2536825"/>
              <a:ext cx="81493" cy="9838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53" name="Rectangle 154"/>
            <p:cNvSpPr>
              <a:spLocks noChangeArrowheads="1"/>
            </p:cNvSpPr>
            <p:nvPr/>
          </p:nvSpPr>
          <p:spPr bwMode="auto">
            <a:xfrm>
              <a:off x="7678477" y="2471763"/>
              <a:ext cx="17926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Other </a:t>
              </a:r>
              <a:r>
                <a:rPr lang="en-US" sz="1600" dirty="0" err="1">
                  <a:solidFill>
                    <a:srgbClr val="000000"/>
                  </a:solidFill>
                  <a:latin typeface="Calibri" pitchFamily="34" charset="0"/>
                </a:rPr>
                <a:t>renewables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454" name="Rectangle 155"/>
            <p:cNvSpPr>
              <a:spLocks noChangeArrowheads="1"/>
            </p:cNvSpPr>
            <p:nvPr/>
          </p:nvSpPr>
          <p:spPr bwMode="auto">
            <a:xfrm>
              <a:off x="7548087" y="2844459"/>
              <a:ext cx="81493" cy="93624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55" name="Rectangle 156"/>
            <p:cNvSpPr>
              <a:spLocks noChangeArrowheads="1"/>
            </p:cNvSpPr>
            <p:nvPr/>
          </p:nvSpPr>
          <p:spPr bwMode="auto">
            <a:xfrm>
              <a:off x="7678477" y="2773050"/>
              <a:ext cx="68929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Biomass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456" name="Rectangle 157"/>
            <p:cNvSpPr>
              <a:spLocks noChangeArrowheads="1"/>
            </p:cNvSpPr>
            <p:nvPr/>
          </p:nvSpPr>
          <p:spPr bwMode="auto">
            <a:xfrm>
              <a:off x="7548087" y="3154116"/>
              <a:ext cx="81493" cy="94304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57" name="Rectangle 158"/>
            <p:cNvSpPr>
              <a:spLocks noChangeArrowheads="1"/>
            </p:cNvSpPr>
            <p:nvPr/>
          </p:nvSpPr>
          <p:spPr bwMode="auto">
            <a:xfrm>
              <a:off x="7678477" y="3084294"/>
              <a:ext cx="5039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Hydro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6580188" y="2635250"/>
            <a:ext cx="717550" cy="246063"/>
            <a:chOff x="7548087" y="3395538"/>
            <a:chExt cx="776401" cy="246221"/>
          </a:xfrm>
        </p:grpSpPr>
        <p:sp>
          <p:nvSpPr>
            <p:cNvPr id="17450" name="Rectangle 159"/>
            <p:cNvSpPr>
              <a:spLocks noChangeArrowheads="1"/>
            </p:cNvSpPr>
            <p:nvPr/>
          </p:nvSpPr>
          <p:spPr bwMode="auto">
            <a:xfrm>
              <a:off x="7548087" y="3466152"/>
              <a:ext cx="81493" cy="92718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51" name="Rectangle 160"/>
            <p:cNvSpPr>
              <a:spLocks noChangeArrowheads="1"/>
            </p:cNvSpPr>
            <p:nvPr/>
          </p:nvSpPr>
          <p:spPr bwMode="auto">
            <a:xfrm>
              <a:off x="7678477" y="3395538"/>
              <a:ext cx="6460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Nuclear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2420938" y="2813050"/>
            <a:ext cx="4052887" cy="2271713"/>
            <a:chOff x="2622550" y="2960688"/>
            <a:chExt cx="4391617" cy="2271712"/>
          </a:xfrm>
        </p:grpSpPr>
        <p:sp>
          <p:nvSpPr>
            <p:cNvPr id="17447" name="Freeform 124"/>
            <p:cNvSpPr>
              <a:spLocks/>
            </p:cNvSpPr>
            <p:nvPr/>
          </p:nvSpPr>
          <p:spPr bwMode="auto">
            <a:xfrm>
              <a:off x="2622550" y="4392847"/>
              <a:ext cx="4391617" cy="839553"/>
            </a:xfrm>
            <a:custGeom>
              <a:avLst/>
              <a:gdLst>
                <a:gd name="T0" fmla="*/ 2147483647 w 2965"/>
                <a:gd name="T1" fmla="*/ 2147483647 h 529"/>
                <a:gd name="T2" fmla="*/ 2147483647 w 2965"/>
                <a:gd name="T3" fmla="*/ 2147483647 h 529"/>
                <a:gd name="T4" fmla="*/ 2147483647 w 2965"/>
                <a:gd name="T5" fmla="*/ 2147483647 h 529"/>
                <a:gd name="T6" fmla="*/ 2147483647 w 2965"/>
                <a:gd name="T7" fmla="*/ 2147483647 h 529"/>
                <a:gd name="T8" fmla="*/ 2147483647 w 2965"/>
                <a:gd name="T9" fmla="*/ 2147483647 h 529"/>
                <a:gd name="T10" fmla="*/ 2147483647 w 2965"/>
                <a:gd name="T11" fmla="*/ 2147483647 h 529"/>
                <a:gd name="T12" fmla="*/ 2147483647 w 2965"/>
                <a:gd name="T13" fmla="*/ 2147483647 h 529"/>
                <a:gd name="T14" fmla="*/ 2147483647 w 2965"/>
                <a:gd name="T15" fmla="*/ 2147483647 h 529"/>
                <a:gd name="T16" fmla="*/ 2147483647 w 2965"/>
                <a:gd name="T17" fmla="*/ 2147483647 h 529"/>
                <a:gd name="T18" fmla="*/ 2147483647 w 2965"/>
                <a:gd name="T19" fmla="*/ 2147483647 h 529"/>
                <a:gd name="T20" fmla="*/ 2147483647 w 2965"/>
                <a:gd name="T21" fmla="*/ 2147483647 h 529"/>
                <a:gd name="T22" fmla="*/ 2147483647 w 2965"/>
                <a:gd name="T23" fmla="*/ 2147483647 h 529"/>
                <a:gd name="T24" fmla="*/ 2147483647 w 2965"/>
                <a:gd name="T25" fmla="*/ 2147483647 h 529"/>
                <a:gd name="T26" fmla="*/ 2147483647 w 2965"/>
                <a:gd name="T27" fmla="*/ 2147483647 h 529"/>
                <a:gd name="T28" fmla="*/ 2147483647 w 2965"/>
                <a:gd name="T29" fmla="*/ 2147483647 h 529"/>
                <a:gd name="T30" fmla="*/ 2147483647 w 2965"/>
                <a:gd name="T31" fmla="*/ 2147483647 h 529"/>
                <a:gd name="T32" fmla="*/ 2147483647 w 2965"/>
                <a:gd name="T33" fmla="*/ 2147483647 h 529"/>
                <a:gd name="T34" fmla="*/ 2147483647 w 2965"/>
                <a:gd name="T35" fmla="*/ 2147483647 h 529"/>
                <a:gd name="T36" fmla="*/ 2147483647 w 2965"/>
                <a:gd name="T37" fmla="*/ 2147483647 h 529"/>
                <a:gd name="T38" fmla="*/ 2147483647 w 2965"/>
                <a:gd name="T39" fmla="*/ 2147483647 h 529"/>
                <a:gd name="T40" fmla="*/ 2147483647 w 2965"/>
                <a:gd name="T41" fmla="*/ 2147483647 h 529"/>
                <a:gd name="T42" fmla="*/ 2147483647 w 2965"/>
                <a:gd name="T43" fmla="*/ 2147483647 h 529"/>
                <a:gd name="T44" fmla="*/ 2147483647 w 2965"/>
                <a:gd name="T45" fmla="*/ 2147483647 h 529"/>
                <a:gd name="T46" fmla="*/ 2147483647 w 2965"/>
                <a:gd name="T47" fmla="*/ 2147483647 h 529"/>
                <a:gd name="T48" fmla="*/ 2147483647 w 2965"/>
                <a:gd name="T49" fmla="*/ 2147483647 h 529"/>
                <a:gd name="T50" fmla="*/ 2147483647 w 2965"/>
                <a:gd name="T51" fmla="*/ 2147483647 h 529"/>
                <a:gd name="T52" fmla="*/ 2147483647 w 2965"/>
                <a:gd name="T53" fmla="*/ 2147483647 h 529"/>
                <a:gd name="T54" fmla="*/ 2147483647 w 2965"/>
                <a:gd name="T55" fmla="*/ 2147483647 h 529"/>
                <a:gd name="T56" fmla="*/ 2147483647 w 2965"/>
                <a:gd name="T57" fmla="*/ 2147483647 h 529"/>
                <a:gd name="T58" fmla="*/ 2147483647 w 2965"/>
                <a:gd name="T59" fmla="*/ 2147483647 h 529"/>
                <a:gd name="T60" fmla="*/ 2147483647 w 2965"/>
                <a:gd name="T61" fmla="*/ 2147483647 h 529"/>
                <a:gd name="T62" fmla="*/ 2147483647 w 2965"/>
                <a:gd name="T63" fmla="*/ 2147483647 h 529"/>
                <a:gd name="T64" fmla="*/ 2147483647 w 2965"/>
                <a:gd name="T65" fmla="*/ 2147483647 h 529"/>
                <a:gd name="T66" fmla="*/ 2147483647 w 2965"/>
                <a:gd name="T67" fmla="*/ 2147483647 h 529"/>
                <a:gd name="T68" fmla="*/ 2147483647 w 2965"/>
                <a:gd name="T69" fmla="*/ 2147483647 h 529"/>
                <a:gd name="T70" fmla="*/ 2147483647 w 2965"/>
                <a:gd name="T71" fmla="*/ 2147483647 h 529"/>
                <a:gd name="T72" fmla="*/ 2147483647 w 2965"/>
                <a:gd name="T73" fmla="*/ 2147483647 h 529"/>
                <a:gd name="T74" fmla="*/ 2147483647 w 2965"/>
                <a:gd name="T75" fmla="*/ 2147483647 h 529"/>
                <a:gd name="T76" fmla="*/ 2147483647 w 2965"/>
                <a:gd name="T77" fmla="*/ 2147483647 h 529"/>
                <a:gd name="T78" fmla="*/ 2147483647 w 2965"/>
                <a:gd name="T79" fmla="*/ 2147483647 h 529"/>
                <a:gd name="T80" fmla="*/ 2147483647 w 2965"/>
                <a:gd name="T81" fmla="*/ 2147483647 h 529"/>
                <a:gd name="T82" fmla="*/ 2147483647 w 2965"/>
                <a:gd name="T83" fmla="*/ 2147483647 h 529"/>
                <a:gd name="T84" fmla="*/ 2147483647 w 2965"/>
                <a:gd name="T85" fmla="*/ 2147483647 h 529"/>
                <a:gd name="T86" fmla="*/ 2147483647 w 2965"/>
                <a:gd name="T87" fmla="*/ 2147483647 h 529"/>
                <a:gd name="T88" fmla="*/ 2147483647 w 2965"/>
                <a:gd name="T89" fmla="*/ 2147483647 h 529"/>
                <a:gd name="T90" fmla="*/ 2147483647 w 2965"/>
                <a:gd name="T91" fmla="*/ 2147483647 h 529"/>
                <a:gd name="T92" fmla="*/ 2147483647 w 2965"/>
                <a:gd name="T93" fmla="*/ 2147483647 h 529"/>
                <a:gd name="T94" fmla="*/ 2147483647 w 2965"/>
                <a:gd name="T95" fmla="*/ 2147483647 h 529"/>
                <a:gd name="T96" fmla="*/ 2147483647 w 2965"/>
                <a:gd name="T97" fmla="*/ 2147483647 h 529"/>
                <a:gd name="T98" fmla="*/ 2147483647 w 2965"/>
                <a:gd name="T99" fmla="*/ 2147483647 h 529"/>
                <a:gd name="T100" fmla="*/ 0 w 2965"/>
                <a:gd name="T101" fmla="*/ 2147483647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529"/>
                <a:gd name="T155" fmla="*/ 2965 w 2965"/>
                <a:gd name="T156" fmla="*/ 529 h 52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529">
                  <a:moveTo>
                    <a:pt x="0" y="169"/>
                  </a:moveTo>
                  <a:lnTo>
                    <a:pt x="60" y="183"/>
                  </a:lnTo>
                  <a:lnTo>
                    <a:pt x="119" y="191"/>
                  </a:lnTo>
                  <a:lnTo>
                    <a:pt x="178" y="196"/>
                  </a:lnTo>
                  <a:lnTo>
                    <a:pt x="238" y="192"/>
                  </a:lnTo>
                  <a:lnTo>
                    <a:pt x="297" y="191"/>
                  </a:lnTo>
                  <a:lnTo>
                    <a:pt x="356" y="183"/>
                  </a:lnTo>
                  <a:lnTo>
                    <a:pt x="415" y="174"/>
                  </a:lnTo>
                  <a:lnTo>
                    <a:pt x="475" y="163"/>
                  </a:lnTo>
                  <a:lnTo>
                    <a:pt x="534" y="157"/>
                  </a:lnTo>
                  <a:lnTo>
                    <a:pt x="593" y="153"/>
                  </a:lnTo>
                  <a:lnTo>
                    <a:pt x="652" y="151"/>
                  </a:lnTo>
                  <a:lnTo>
                    <a:pt x="712" y="149"/>
                  </a:lnTo>
                  <a:lnTo>
                    <a:pt x="772" y="147"/>
                  </a:lnTo>
                  <a:lnTo>
                    <a:pt x="831" y="146"/>
                  </a:lnTo>
                  <a:lnTo>
                    <a:pt x="890" y="137"/>
                  </a:lnTo>
                  <a:lnTo>
                    <a:pt x="949" y="127"/>
                  </a:lnTo>
                  <a:lnTo>
                    <a:pt x="1008" y="119"/>
                  </a:lnTo>
                  <a:lnTo>
                    <a:pt x="1068" y="116"/>
                  </a:lnTo>
                  <a:lnTo>
                    <a:pt x="1127" y="105"/>
                  </a:lnTo>
                  <a:lnTo>
                    <a:pt x="1186" y="102"/>
                  </a:lnTo>
                  <a:lnTo>
                    <a:pt x="1245" y="98"/>
                  </a:lnTo>
                  <a:lnTo>
                    <a:pt x="1305" y="94"/>
                  </a:lnTo>
                  <a:lnTo>
                    <a:pt x="1364" y="86"/>
                  </a:lnTo>
                  <a:lnTo>
                    <a:pt x="1423" y="66"/>
                  </a:lnTo>
                  <a:lnTo>
                    <a:pt x="1482" y="61"/>
                  </a:lnTo>
                  <a:lnTo>
                    <a:pt x="1542" y="56"/>
                  </a:lnTo>
                  <a:lnTo>
                    <a:pt x="1602" y="53"/>
                  </a:lnTo>
                  <a:lnTo>
                    <a:pt x="1661" y="56"/>
                  </a:lnTo>
                  <a:lnTo>
                    <a:pt x="1720" y="65"/>
                  </a:lnTo>
                  <a:lnTo>
                    <a:pt x="1779" y="52"/>
                  </a:lnTo>
                  <a:lnTo>
                    <a:pt x="1839" y="46"/>
                  </a:lnTo>
                  <a:lnTo>
                    <a:pt x="1898" y="39"/>
                  </a:lnTo>
                  <a:lnTo>
                    <a:pt x="1957" y="34"/>
                  </a:lnTo>
                  <a:lnTo>
                    <a:pt x="2016" y="30"/>
                  </a:lnTo>
                  <a:lnTo>
                    <a:pt x="2076" y="26"/>
                  </a:lnTo>
                  <a:lnTo>
                    <a:pt x="2135" y="23"/>
                  </a:lnTo>
                  <a:lnTo>
                    <a:pt x="2194" y="22"/>
                  </a:lnTo>
                  <a:lnTo>
                    <a:pt x="2254" y="21"/>
                  </a:lnTo>
                  <a:lnTo>
                    <a:pt x="2313" y="19"/>
                  </a:lnTo>
                  <a:lnTo>
                    <a:pt x="2373" y="19"/>
                  </a:lnTo>
                  <a:lnTo>
                    <a:pt x="2432" y="18"/>
                  </a:lnTo>
                  <a:lnTo>
                    <a:pt x="2491" y="16"/>
                  </a:lnTo>
                  <a:lnTo>
                    <a:pt x="2550" y="15"/>
                  </a:lnTo>
                  <a:lnTo>
                    <a:pt x="2610" y="13"/>
                  </a:lnTo>
                  <a:lnTo>
                    <a:pt x="2669" y="11"/>
                  </a:lnTo>
                  <a:lnTo>
                    <a:pt x="2728" y="9"/>
                  </a:lnTo>
                  <a:lnTo>
                    <a:pt x="2787" y="7"/>
                  </a:lnTo>
                  <a:lnTo>
                    <a:pt x="2847" y="5"/>
                  </a:lnTo>
                  <a:lnTo>
                    <a:pt x="2906" y="2"/>
                  </a:lnTo>
                  <a:lnTo>
                    <a:pt x="2965" y="0"/>
                  </a:lnTo>
                  <a:lnTo>
                    <a:pt x="2965" y="529"/>
                  </a:lnTo>
                  <a:lnTo>
                    <a:pt x="2906" y="529"/>
                  </a:lnTo>
                  <a:lnTo>
                    <a:pt x="2847" y="529"/>
                  </a:lnTo>
                  <a:lnTo>
                    <a:pt x="2787" y="529"/>
                  </a:lnTo>
                  <a:lnTo>
                    <a:pt x="2728" y="529"/>
                  </a:lnTo>
                  <a:lnTo>
                    <a:pt x="2669" y="529"/>
                  </a:lnTo>
                  <a:lnTo>
                    <a:pt x="2610" y="529"/>
                  </a:lnTo>
                  <a:lnTo>
                    <a:pt x="2550" y="529"/>
                  </a:lnTo>
                  <a:lnTo>
                    <a:pt x="2491" y="529"/>
                  </a:lnTo>
                  <a:lnTo>
                    <a:pt x="2432" y="529"/>
                  </a:lnTo>
                  <a:lnTo>
                    <a:pt x="2373" y="529"/>
                  </a:lnTo>
                  <a:lnTo>
                    <a:pt x="2313" y="529"/>
                  </a:lnTo>
                  <a:lnTo>
                    <a:pt x="2254" y="529"/>
                  </a:lnTo>
                  <a:lnTo>
                    <a:pt x="2194" y="529"/>
                  </a:lnTo>
                  <a:lnTo>
                    <a:pt x="2135" y="529"/>
                  </a:lnTo>
                  <a:lnTo>
                    <a:pt x="2076" y="529"/>
                  </a:lnTo>
                  <a:lnTo>
                    <a:pt x="2016" y="529"/>
                  </a:lnTo>
                  <a:lnTo>
                    <a:pt x="1957" y="529"/>
                  </a:lnTo>
                  <a:lnTo>
                    <a:pt x="1898" y="529"/>
                  </a:lnTo>
                  <a:lnTo>
                    <a:pt x="1839" y="529"/>
                  </a:lnTo>
                  <a:lnTo>
                    <a:pt x="1779" y="529"/>
                  </a:lnTo>
                  <a:lnTo>
                    <a:pt x="1720" y="529"/>
                  </a:lnTo>
                  <a:lnTo>
                    <a:pt x="1661" y="529"/>
                  </a:lnTo>
                  <a:lnTo>
                    <a:pt x="1602" y="529"/>
                  </a:lnTo>
                  <a:lnTo>
                    <a:pt x="1542" y="529"/>
                  </a:lnTo>
                  <a:lnTo>
                    <a:pt x="1482" y="529"/>
                  </a:lnTo>
                  <a:lnTo>
                    <a:pt x="1423" y="529"/>
                  </a:lnTo>
                  <a:lnTo>
                    <a:pt x="1364" y="529"/>
                  </a:lnTo>
                  <a:lnTo>
                    <a:pt x="1305" y="529"/>
                  </a:lnTo>
                  <a:lnTo>
                    <a:pt x="1245" y="529"/>
                  </a:lnTo>
                  <a:lnTo>
                    <a:pt x="1186" y="529"/>
                  </a:lnTo>
                  <a:lnTo>
                    <a:pt x="1127" y="529"/>
                  </a:lnTo>
                  <a:lnTo>
                    <a:pt x="1068" y="529"/>
                  </a:lnTo>
                  <a:lnTo>
                    <a:pt x="1008" y="529"/>
                  </a:lnTo>
                  <a:lnTo>
                    <a:pt x="949" y="529"/>
                  </a:lnTo>
                  <a:lnTo>
                    <a:pt x="890" y="529"/>
                  </a:lnTo>
                  <a:lnTo>
                    <a:pt x="831" y="529"/>
                  </a:lnTo>
                  <a:lnTo>
                    <a:pt x="772" y="529"/>
                  </a:lnTo>
                  <a:lnTo>
                    <a:pt x="712" y="529"/>
                  </a:lnTo>
                  <a:lnTo>
                    <a:pt x="652" y="529"/>
                  </a:lnTo>
                  <a:lnTo>
                    <a:pt x="593" y="529"/>
                  </a:lnTo>
                  <a:lnTo>
                    <a:pt x="534" y="529"/>
                  </a:lnTo>
                  <a:lnTo>
                    <a:pt x="475" y="529"/>
                  </a:lnTo>
                  <a:lnTo>
                    <a:pt x="415" y="529"/>
                  </a:lnTo>
                  <a:lnTo>
                    <a:pt x="356" y="529"/>
                  </a:lnTo>
                  <a:lnTo>
                    <a:pt x="297" y="529"/>
                  </a:lnTo>
                  <a:lnTo>
                    <a:pt x="238" y="529"/>
                  </a:lnTo>
                  <a:lnTo>
                    <a:pt x="178" y="529"/>
                  </a:lnTo>
                  <a:lnTo>
                    <a:pt x="119" y="529"/>
                  </a:lnTo>
                  <a:lnTo>
                    <a:pt x="60" y="529"/>
                  </a:lnTo>
                  <a:lnTo>
                    <a:pt x="0" y="52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8" name="Freeform 125"/>
            <p:cNvSpPr>
              <a:spLocks/>
            </p:cNvSpPr>
            <p:nvPr/>
          </p:nvSpPr>
          <p:spPr bwMode="auto">
            <a:xfrm>
              <a:off x="2622550" y="3626299"/>
              <a:ext cx="4391617" cy="1082372"/>
            </a:xfrm>
            <a:custGeom>
              <a:avLst/>
              <a:gdLst>
                <a:gd name="T0" fmla="*/ 2147483647 w 2965"/>
                <a:gd name="T1" fmla="*/ 2147483647 h 682"/>
                <a:gd name="T2" fmla="*/ 2147483647 w 2965"/>
                <a:gd name="T3" fmla="*/ 2147483647 h 682"/>
                <a:gd name="T4" fmla="*/ 2147483647 w 2965"/>
                <a:gd name="T5" fmla="*/ 2147483647 h 682"/>
                <a:gd name="T6" fmla="*/ 2147483647 w 2965"/>
                <a:gd name="T7" fmla="*/ 2147483647 h 682"/>
                <a:gd name="T8" fmla="*/ 2147483647 w 2965"/>
                <a:gd name="T9" fmla="*/ 2147483647 h 682"/>
                <a:gd name="T10" fmla="*/ 2147483647 w 2965"/>
                <a:gd name="T11" fmla="*/ 2147483647 h 682"/>
                <a:gd name="T12" fmla="*/ 2147483647 w 2965"/>
                <a:gd name="T13" fmla="*/ 2147483647 h 682"/>
                <a:gd name="T14" fmla="*/ 2147483647 w 2965"/>
                <a:gd name="T15" fmla="*/ 2147483647 h 682"/>
                <a:gd name="T16" fmla="*/ 2147483647 w 2965"/>
                <a:gd name="T17" fmla="*/ 2147483647 h 682"/>
                <a:gd name="T18" fmla="*/ 2147483647 w 2965"/>
                <a:gd name="T19" fmla="*/ 2147483647 h 682"/>
                <a:gd name="T20" fmla="*/ 2147483647 w 2965"/>
                <a:gd name="T21" fmla="*/ 2147483647 h 682"/>
                <a:gd name="T22" fmla="*/ 2147483647 w 2965"/>
                <a:gd name="T23" fmla="*/ 2147483647 h 682"/>
                <a:gd name="T24" fmla="*/ 2147483647 w 2965"/>
                <a:gd name="T25" fmla="*/ 2147483647 h 682"/>
                <a:gd name="T26" fmla="*/ 2147483647 w 2965"/>
                <a:gd name="T27" fmla="*/ 2147483647 h 682"/>
                <a:gd name="T28" fmla="*/ 2147483647 w 2965"/>
                <a:gd name="T29" fmla="*/ 2147483647 h 682"/>
                <a:gd name="T30" fmla="*/ 2147483647 w 2965"/>
                <a:gd name="T31" fmla="*/ 2147483647 h 682"/>
                <a:gd name="T32" fmla="*/ 2147483647 w 2965"/>
                <a:gd name="T33" fmla="*/ 2147483647 h 682"/>
                <a:gd name="T34" fmla="*/ 2147483647 w 2965"/>
                <a:gd name="T35" fmla="*/ 2147483647 h 682"/>
                <a:gd name="T36" fmla="*/ 2147483647 w 2965"/>
                <a:gd name="T37" fmla="*/ 2147483647 h 682"/>
                <a:gd name="T38" fmla="*/ 2147483647 w 2965"/>
                <a:gd name="T39" fmla="*/ 2147483647 h 682"/>
                <a:gd name="T40" fmla="*/ 2147483647 w 2965"/>
                <a:gd name="T41" fmla="*/ 2147483647 h 682"/>
                <a:gd name="T42" fmla="*/ 2147483647 w 2965"/>
                <a:gd name="T43" fmla="*/ 2147483647 h 682"/>
                <a:gd name="T44" fmla="*/ 2147483647 w 2965"/>
                <a:gd name="T45" fmla="*/ 2147483647 h 682"/>
                <a:gd name="T46" fmla="*/ 2147483647 w 2965"/>
                <a:gd name="T47" fmla="*/ 2147483647 h 682"/>
                <a:gd name="T48" fmla="*/ 2147483647 w 2965"/>
                <a:gd name="T49" fmla="*/ 2147483647 h 682"/>
                <a:gd name="T50" fmla="*/ 2147483647 w 2965"/>
                <a:gd name="T51" fmla="*/ 2147483647 h 682"/>
                <a:gd name="T52" fmla="*/ 2147483647 w 2965"/>
                <a:gd name="T53" fmla="*/ 2147483647 h 682"/>
                <a:gd name="T54" fmla="*/ 2147483647 w 2965"/>
                <a:gd name="T55" fmla="*/ 2147483647 h 682"/>
                <a:gd name="T56" fmla="*/ 2147483647 w 2965"/>
                <a:gd name="T57" fmla="*/ 2147483647 h 682"/>
                <a:gd name="T58" fmla="*/ 2147483647 w 2965"/>
                <a:gd name="T59" fmla="*/ 2147483647 h 682"/>
                <a:gd name="T60" fmla="*/ 2147483647 w 2965"/>
                <a:gd name="T61" fmla="*/ 2147483647 h 682"/>
                <a:gd name="T62" fmla="*/ 2147483647 w 2965"/>
                <a:gd name="T63" fmla="*/ 2147483647 h 682"/>
                <a:gd name="T64" fmla="*/ 2147483647 w 2965"/>
                <a:gd name="T65" fmla="*/ 2147483647 h 682"/>
                <a:gd name="T66" fmla="*/ 2147483647 w 2965"/>
                <a:gd name="T67" fmla="*/ 2147483647 h 682"/>
                <a:gd name="T68" fmla="*/ 2147483647 w 2965"/>
                <a:gd name="T69" fmla="*/ 2147483647 h 682"/>
                <a:gd name="T70" fmla="*/ 2147483647 w 2965"/>
                <a:gd name="T71" fmla="*/ 2147483647 h 682"/>
                <a:gd name="T72" fmla="*/ 2147483647 w 2965"/>
                <a:gd name="T73" fmla="*/ 2147483647 h 682"/>
                <a:gd name="T74" fmla="*/ 2147483647 w 2965"/>
                <a:gd name="T75" fmla="*/ 2147483647 h 682"/>
                <a:gd name="T76" fmla="*/ 2147483647 w 2965"/>
                <a:gd name="T77" fmla="*/ 2147483647 h 682"/>
                <a:gd name="T78" fmla="*/ 2147483647 w 2965"/>
                <a:gd name="T79" fmla="*/ 2147483647 h 682"/>
                <a:gd name="T80" fmla="*/ 2147483647 w 2965"/>
                <a:gd name="T81" fmla="*/ 2147483647 h 682"/>
                <a:gd name="T82" fmla="*/ 2147483647 w 2965"/>
                <a:gd name="T83" fmla="*/ 2147483647 h 682"/>
                <a:gd name="T84" fmla="*/ 2147483647 w 2965"/>
                <a:gd name="T85" fmla="*/ 2147483647 h 682"/>
                <a:gd name="T86" fmla="*/ 2147483647 w 2965"/>
                <a:gd name="T87" fmla="*/ 2147483647 h 682"/>
                <a:gd name="T88" fmla="*/ 2147483647 w 2965"/>
                <a:gd name="T89" fmla="*/ 2147483647 h 682"/>
                <a:gd name="T90" fmla="*/ 2147483647 w 2965"/>
                <a:gd name="T91" fmla="*/ 2147483647 h 682"/>
                <a:gd name="T92" fmla="*/ 2147483647 w 2965"/>
                <a:gd name="T93" fmla="*/ 2147483647 h 682"/>
                <a:gd name="T94" fmla="*/ 2147483647 w 2965"/>
                <a:gd name="T95" fmla="*/ 2147483647 h 682"/>
                <a:gd name="T96" fmla="*/ 2147483647 w 2965"/>
                <a:gd name="T97" fmla="*/ 2147483647 h 682"/>
                <a:gd name="T98" fmla="*/ 2147483647 w 2965"/>
                <a:gd name="T99" fmla="*/ 2147483647 h 682"/>
                <a:gd name="T100" fmla="*/ 0 w 2965"/>
                <a:gd name="T101" fmla="*/ 2147483647 h 6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682"/>
                <a:gd name="T155" fmla="*/ 2965 w 2965"/>
                <a:gd name="T156" fmla="*/ 682 h 6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682">
                  <a:moveTo>
                    <a:pt x="0" y="444"/>
                  </a:moveTo>
                  <a:lnTo>
                    <a:pt x="60" y="457"/>
                  </a:lnTo>
                  <a:lnTo>
                    <a:pt x="119" y="461"/>
                  </a:lnTo>
                  <a:lnTo>
                    <a:pt x="178" y="461"/>
                  </a:lnTo>
                  <a:lnTo>
                    <a:pt x="238" y="449"/>
                  </a:lnTo>
                  <a:lnTo>
                    <a:pt x="297" y="440"/>
                  </a:lnTo>
                  <a:lnTo>
                    <a:pt x="356" y="430"/>
                  </a:lnTo>
                  <a:lnTo>
                    <a:pt x="415" y="411"/>
                  </a:lnTo>
                  <a:lnTo>
                    <a:pt x="475" y="392"/>
                  </a:lnTo>
                  <a:lnTo>
                    <a:pt x="534" y="386"/>
                  </a:lnTo>
                  <a:lnTo>
                    <a:pt x="593" y="377"/>
                  </a:lnTo>
                  <a:lnTo>
                    <a:pt x="652" y="380"/>
                  </a:lnTo>
                  <a:lnTo>
                    <a:pt x="712" y="383"/>
                  </a:lnTo>
                  <a:lnTo>
                    <a:pt x="772" y="380"/>
                  </a:lnTo>
                  <a:lnTo>
                    <a:pt x="831" y="375"/>
                  </a:lnTo>
                  <a:lnTo>
                    <a:pt x="890" y="361"/>
                  </a:lnTo>
                  <a:lnTo>
                    <a:pt x="949" y="345"/>
                  </a:lnTo>
                  <a:lnTo>
                    <a:pt x="1008" y="338"/>
                  </a:lnTo>
                  <a:lnTo>
                    <a:pt x="1068" y="338"/>
                  </a:lnTo>
                  <a:lnTo>
                    <a:pt x="1127" y="327"/>
                  </a:lnTo>
                  <a:lnTo>
                    <a:pt x="1186" y="317"/>
                  </a:lnTo>
                  <a:lnTo>
                    <a:pt x="1245" y="315"/>
                  </a:lnTo>
                  <a:lnTo>
                    <a:pt x="1305" y="300"/>
                  </a:lnTo>
                  <a:lnTo>
                    <a:pt x="1364" y="272"/>
                  </a:lnTo>
                  <a:lnTo>
                    <a:pt x="1423" y="224"/>
                  </a:lnTo>
                  <a:lnTo>
                    <a:pt x="1482" y="204"/>
                  </a:lnTo>
                  <a:lnTo>
                    <a:pt x="1542" y="180"/>
                  </a:lnTo>
                  <a:lnTo>
                    <a:pt x="1602" y="163"/>
                  </a:lnTo>
                  <a:lnTo>
                    <a:pt x="1661" y="150"/>
                  </a:lnTo>
                  <a:lnTo>
                    <a:pt x="1720" y="161"/>
                  </a:lnTo>
                  <a:lnTo>
                    <a:pt x="1779" y="122"/>
                  </a:lnTo>
                  <a:lnTo>
                    <a:pt x="1839" y="105"/>
                  </a:lnTo>
                  <a:lnTo>
                    <a:pt x="1898" y="83"/>
                  </a:lnTo>
                  <a:lnTo>
                    <a:pt x="1957" y="69"/>
                  </a:lnTo>
                  <a:lnTo>
                    <a:pt x="2016" y="56"/>
                  </a:lnTo>
                  <a:lnTo>
                    <a:pt x="2076" y="45"/>
                  </a:lnTo>
                  <a:lnTo>
                    <a:pt x="2135" y="36"/>
                  </a:lnTo>
                  <a:lnTo>
                    <a:pt x="2194" y="28"/>
                  </a:lnTo>
                  <a:lnTo>
                    <a:pt x="2254" y="24"/>
                  </a:lnTo>
                  <a:lnTo>
                    <a:pt x="2313" y="21"/>
                  </a:lnTo>
                  <a:lnTo>
                    <a:pt x="2373" y="22"/>
                  </a:lnTo>
                  <a:lnTo>
                    <a:pt x="2432" y="19"/>
                  </a:lnTo>
                  <a:lnTo>
                    <a:pt x="2491" y="17"/>
                  </a:lnTo>
                  <a:lnTo>
                    <a:pt x="2550" y="15"/>
                  </a:lnTo>
                  <a:lnTo>
                    <a:pt x="2610" y="14"/>
                  </a:lnTo>
                  <a:lnTo>
                    <a:pt x="2669" y="11"/>
                  </a:lnTo>
                  <a:lnTo>
                    <a:pt x="2728" y="10"/>
                  </a:lnTo>
                  <a:lnTo>
                    <a:pt x="2787" y="8"/>
                  </a:lnTo>
                  <a:lnTo>
                    <a:pt x="2847" y="6"/>
                  </a:lnTo>
                  <a:lnTo>
                    <a:pt x="2906" y="3"/>
                  </a:lnTo>
                  <a:lnTo>
                    <a:pt x="2965" y="0"/>
                  </a:lnTo>
                  <a:lnTo>
                    <a:pt x="2965" y="484"/>
                  </a:lnTo>
                  <a:lnTo>
                    <a:pt x="2906" y="486"/>
                  </a:lnTo>
                  <a:lnTo>
                    <a:pt x="2847" y="489"/>
                  </a:lnTo>
                  <a:lnTo>
                    <a:pt x="2787" y="491"/>
                  </a:lnTo>
                  <a:lnTo>
                    <a:pt x="2728" y="494"/>
                  </a:lnTo>
                  <a:lnTo>
                    <a:pt x="2669" y="495"/>
                  </a:lnTo>
                  <a:lnTo>
                    <a:pt x="2610" y="497"/>
                  </a:lnTo>
                  <a:lnTo>
                    <a:pt x="2550" y="499"/>
                  </a:lnTo>
                  <a:lnTo>
                    <a:pt x="2491" y="501"/>
                  </a:lnTo>
                  <a:lnTo>
                    <a:pt x="2432" y="502"/>
                  </a:lnTo>
                  <a:lnTo>
                    <a:pt x="2373" y="503"/>
                  </a:lnTo>
                  <a:lnTo>
                    <a:pt x="2313" y="504"/>
                  </a:lnTo>
                  <a:lnTo>
                    <a:pt x="2254" y="505"/>
                  </a:lnTo>
                  <a:lnTo>
                    <a:pt x="2194" y="506"/>
                  </a:lnTo>
                  <a:lnTo>
                    <a:pt x="2135" y="508"/>
                  </a:lnTo>
                  <a:lnTo>
                    <a:pt x="2076" y="510"/>
                  </a:lnTo>
                  <a:lnTo>
                    <a:pt x="2016" y="515"/>
                  </a:lnTo>
                  <a:lnTo>
                    <a:pt x="1957" y="519"/>
                  </a:lnTo>
                  <a:lnTo>
                    <a:pt x="1898" y="524"/>
                  </a:lnTo>
                  <a:lnTo>
                    <a:pt x="1839" y="531"/>
                  </a:lnTo>
                  <a:lnTo>
                    <a:pt x="1779" y="538"/>
                  </a:lnTo>
                  <a:lnTo>
                    <a:pt x="1720" y="550"/>
                  </a:lnTo>
                  <a:lnTo>
                    <a:pt x="1661" y="541"/>
                  </a:lnTo>
                  <a:lnTo>
                    <a:pt x="1602" y="538"/>
                  </a:lnTo>
                  <a:lnTo>
                    <a:pt x="1542" y="541"/>
                  </a:lnTo>
                  <a:lnTo>
                    <a:pt x="1482" y="546"/>
                  </a:lnTo>
                  <a:lnTo>
                    <a:pt x="1423" y="552"/>
                  </a:lnTo>
                  <a:lnTo>
                    <a:pt x="1364" y="571"/>
                  </a:lnTo>
                  <a:lnTo>
                    <a:pt x="1305" y="580"/>
                  </a:lnTo>
                  <a:lnTo>
                    <a:pt x="1245" y="584"/>
                  </a:lnTo>
                  <a:lnTo>
                    <a:pt x="1186" y="588"/>
                  </a:lnTo>
                  <a:lnTo>
                    <a:pt x="1127" y="591"/>
                  </a:lnTo>
                  <a:lnTo>
                    <a:pt x="1068" y="602"/>
                  </a:lnTo>
                  <a:lnTo>
                    <a:pt x="1008" y="605"/>
                  </a:lnTo>
                  <a:lnTo>
                    <a:pt x="949" y="613"/>
                  </a:lnTo>
                  <a:lnTo>
                    <a:pt x="890" y="623"/>
                  </a:lnTo>
                  <a:lnTo>
                    <a:pt x="831" y="632"/>
                  </a:lnTo>
                  <a:lnTo>
                    <a:pt x="772" y="634"/>
                  </a:lnTo>
                  <a:lnTo>
                    <a:pt x="712" y="635"/>
                  </a:lnTo>
                  <a:lnTo>
                    <a:pt x="652" y="637"/>
                  </a:lnTo>
                  <a:lnTo>
                    <a:pt x="593" y="640"/>
                  </a:lnTo>
                  <a:lnTo>
                    <a:pt x="534" y="643"/>
                  </a:lnTo>
                  <a:lnTo>
                    <a:pt x="475" y="649"/>
                  </a:lnTo>
                  <a:lnTo>
                    <a:pt x="415" y="660"/>
                  </a:lnTo>
                  <a:lnTo>
                    <a:pt x="356" y="669"/>
                  </a:lnTo>
                  <a:lnTo>
                    <a:pt x="297" y="678"/>
                  </a:lnTo>
                  <a:lnTo>
                    <a:pt x="238" y="679"/>
                  </a:lnTo>
                  <a:lnTo>
                    <a:pt x="178" y="682"/>
                  </a:lnTo>
                  <a:lnTo>
                    <a:pt x="119" y="678"/>
                  </a:lnTo>
                  <a:lnTo>
                    <a:pt x="60" y="670"/>
                  </a:lnTo>
                  <a:lnTo>
                    <a:pt x="0" y="655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984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449" name="Freeform 126"/>
            <p:cNvSpPr>
              <a:spLocks/>
            </p:cNvSpPr>
            <p:nvPr/>
          </p:nvSpPr>
          <p:spPr bwMode="auto">
            <a:xfrm>
              <a:off x="2622550" y="2960688"/>
              <a:ext cx="4391617" cy="1399784"/>
            </a:xfrm>
            <a:custGeom>
              <a:avLst/>
              <a:gdLst>
                <a:gd name="T0" fmla="*/ 2147483647 w 2965"/>
                <a:gd name="T1" fmla="*/ 2147483647 h 882"/>
                <a:gd name="T2" fmla="*/ 2147483647 w 2965"/>
                <a:gd name="T3" fmla="*/ 2147483647 h 882"/>
                <a:gd name="T4" fmla="*/ 2147483647 w 2965"/>
                <a:gd name="T5" fmla="*/ 2147483647 h 882"/>
                <a:gd name="T6" fmla="*/ 2147483647 w 2965"/>
                <a:gd name="T7" fmla="*/ 2147483647 h 882"/>
                <a:gd name="T8" fmla="*/ 2147483647 w 2965"/>
                <a:gd name="T9" fmla="*/ 2147483647 h 882"/>
                <a:gd name="T10" fmla="*/ 2147483647 w 2965"/>
                <a:gd name="T11" fmla="*/ 2147483647 h 882"/>
                <a:gd name="T12" fmla="*/ 2147483647 w 2965"/>
                <a:gd name="T13" fmla="*/ 2147483647 h 882"/>
                <a:gd name="T14" fmla="*/ 2147483647 w 2965"/>
                <a:gd name="T15" fmla="*/ 2147483647 h 882"/>
                <a:gd name="T16" fmla="*/ 2147483647 w 2965"/>
                <a:gd name="T17" fmla="*/ 2147483647 h 882"/>
                <a:gd name="T18" fmla="*/ 2147483647 w 2965"/>
                <a:gd name="T19" fmla="*/ 2147483647 h 882"/>
                <a:gd name="T20" fmla="*/ 2147483647 w 2965"/>
                <a:gd name="T21" fmla="*/ 2147483647 h 882"/>
                <a:gd name="T22" fmla="*/ 2147483647 w 2965"/>
                <a:gd name="T23" fmla="*/ 2147483647 h 882"/>
                <a:gd name="T24" fmla="*/ 2147483647 w 2965"/>
                <a:gd name="T25" fmla="*/ 2147483647 h 882"/>
                <a:gd name="T26" fmla="*/ 2147483647 w 2965"/>
                <a:gd name="T27" fmla="*/ 2147483647 h 882"/>
                <a:gd name="T28" fmla="*/ 2147483647 w 2965"/>
                <a:gd name="T29" fmla="*/ 2147483647 h 882"/>
                <a:gd name="T30" fmla="*/ 2147483647 w 2965"/>
                <a:gd name="T31" fmla="*/ 2147483647 h 882"/>
                <a:gd name="T32" fmla="*/ 2147483647 w 2965"/>
                <a:gd name="T33" fmla="*/ 2147483647 h 882"/>
                <a:gd name="T34" fmla="*/ 2147483647 w 2965"/>
                <a:gd name="T35" fmla="*/ 2147483647 h 882"/>
                <a:gd name="T36" fmla="*/ 2147483647 w 2965"/>
                <a:gd name="T37" fmla="*/ 2147483647 h 882"/>
                <a:gd name="T38" fmla="*/ 2147483647 w 2965"/>
                <a:gd name="T39" fmla="*/ 2147483647 h 882"/>
                <a:gd name="T40" fmla="*/ 2147483647 w 2965"/>
                <a:gd name="T41" fmla="*/ 2147483647 h 882"/>
                <a:gd name="T42" fmla="*/ 2147483647 w 2965"/>
                <a:gd name="T43" fmla="*/ 2147483647 h 882"/>
                <a:gd name="T44" fmla="*/ 2147483647 w 2965"/>
                <a:gd name="T45" fmla="*/ 2147483647 h 882"/>
                <a:gd name="T46" fmla="*/ 2147483647 w 2965"/>
                <a:gd name="T47" fmla="*/ 2147483647 h 882"/>
                <a:gd name="T48" fmla="*/ 2147483647 w 2965"/>
                <a:gd name="T49" fmla="*/ 2147483647 h 882"/>
                <a:gd name="T50" fmla="*/ 2147483647 w 2965"/>
                <a:gd name="T51" fmla="*/ 2147483647 h 882"/>
                <a:gd name="T52" fmla="*/ 2147483647 w 2965"/>
                <a:gd name="T53" fmla="*/ 2147483647 h 882"/>
                <a:gd name="T54" fmla="*/ 2147483647 w 2965"/>
                <a:gd name="T55" fmla="*/ 2147483647 h 882"/>
                <a:gd name="T56" fmla="*/ 2147483647 w 2965"/>
                <a:gd name="T57" fmla="*/ 2147483647 h 882"/>
                <a:gd name="T58" fmla="*/ 2147483647 w 2965"/>
                <a:gd name="T59" fmla="*/ 2147483647 h 882"/>
                <a:gd name="T60" fmla="*/ 2147483647 w 2965"/>
                <a:gd name="T61" fmla="*/ 2147483647 h 882"/>
                <a:gd name="T62" fmla="*/ 2147483647 w 2965"/>
                <a:gd name="T63" fmla="*/ 2147483647 h 882"/>
                <a:gd name="T64" fmla="*/ 2147483647 w 2965"/>
                <a:gd name="T65" fmla="*/ 2147483647 h 882"/>
                <a:gd name="T66" fmla="*/ 2147483647 w 2965"/>
                <a:gd name="T67" fmla="*/ 2147483647 h 882"/>
                <a:gd name="T68" fmla="*/ 2147483647 w 2965"/>
                <a:gd name="T69" fmla="*/ 2147483647 h 882"/>
                <a:gd name="T70" fmla="*/ 2147483647 w 2965"/>
                <a:gd name="T71" fmla="*/ 2147483647 h 882"/>
                <a:gd name="T72" fmla="*/ 2147483647 w 2965"/>
                <a:gd name="T73" fmla="*/ 2147483647 h 882"/>
                <a:gd name="T74" fmla="*/ 2147483647 w 2965"/>
                <a:gd name="T75" fmla="*/ 2147483647 h 882"/>
                <a:gd name="T76" fmla="*/ 2147483647 w 2965"/>
                <a:gd name="T77" fmla="*/ 2147483647 h 882"/>
                <a:gd name="T78" fmla="*/ 2147483647 w 2965"/>
                <a:gd name="T79" fmla="*/ 2147483647 h 882"/>
                <a:gd name="T80" fmla="*/ 2147483647 w 2965"/>
                <a:gd name="T81" fmla="*/ 2147483647 h 882"/>
                <a:gd name="T82" fmla="*/ 2147483647 w 2965"/>
                <a:gd name="T83" fmla="*/ 2147483647 h 882"/>
                <a:gd name="T84" fmla="*/ 2147483647 w 2965"/>
                <a:gd name="T85" fmla="*/ 2147483647 h 882"/>
                <a:gd name="T86" fmla="*/ 2147483647 w 2965"/>
                <a:gd name="T87" fmla="*/ 2147483647 h 882"/>
                <a:gd name="T88" fmla="*/ 2147483647 w 2965"/>
                <a:gd name="T89" fmla="*/ 2147483647 h 882"/>
                <a:gd name="T90" fmla="*/ 2147483647 w 2965"/>
                <a:gd name="T91" fmla="*/ 2147483647 h 882"/>
                <a:gd name="T92" fmla="*/ 2147483647 w 2965"/>
                <a:gd name="T93" fmla="*/ 2147483647 h 882"/>
                <a:gd name="T94" fmla="*/ 2147483647 w 2965"/>
                <a:gd name="T95" fmla="*/ 2147483647 h 882"/>
                <a:gd name="T96" fmla="*/ 2147483647 w 2965"/>
                <a:gd name="T97" fmla="*/ 2147483647 h 882"/>
                <a:gd name="T98" fmla="*/ 2147483647 w 2965"/>
                <a:gd name="T99" fmla="*/ 2147483647 h 882"/>
                <a:gd name="T100" fmla="*/ 0 w 2965"/>
                <a:gd name="T101" fmla="*/ 2147483647 h 8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5"/>
                <a:gd name="T154" fmla="*/ 0 h 882"/>
                <a:gd name="T155" fmla="*/ 2965 w 2965"/>
                <a:gd name="T156" fmla="*/ 882 h 8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5" h="882">
                  <a:moveTo>
                    <a:pt x="0" y="722"/>
                  </a:moveTo>
                  <a:lnTo>
                    <a:pt x="60" y="734"/>
                  </a:lnTo>
                  <a:lnTo>
                    <a:pt x="119" y="738"/>
                  </a:lnTo>
                  <a:lnTo>
                    <a:pt x="178" y="735"/>
                  </a:lnTo>
                  <a:lnTo>
                    <a:pt x="238" y="712"/>
                  </a:lnTo>
                  <a:lnTo>
                    <a:pt x="297" y="698"/>
                  </a:lnTo>
                  <a:lnTo>
                    <a:pt x="356" y="685"/>
                  </a:lnTo>
                  <a:lnTo>
                    <a:pt x="415" y="657"/>
                  </a:lnTo>
                  <a:lnTo>
                    <a:pt x="475" y="631"/>
                  </a:lnTo>
                  <a:lnTo>
                    <a:pt x="534" y="618"/>
                  </a:lnTo>
                  <a:lnTo>
                    <a:pt x="593" y="605"/>
                  </a:lnTo>
                  <a:lnTo>
                    <a:pt x="652" y="601"/>
                  </a:lnTo>
                  <a:lnTo>
                    <a:pt x="712" y="604"/>
                  </a:lnTo>
                  <a:lnTo>
                    <a:pt x="772" y="598"/>
                  </a:lnTo>
                  <a:lnTo>
                    <a:pt x="831" y="594"/>
                  </a:lnTo>
                  <a:lnTo>
                    <a:pt x="890" y="573"/>
                  </a:lnTo>
                  <a:lnTo>
                    <a:pt x="949" y="550"/>
                  </a:lnTo>
                  <a:lnTo>
                    <a:pt x="1008" y="541"/>
                  </a:lnTo>
                  <a:lnTo>
                    <a:pt x="1068" y="538"/>
                  </a:lnTo>
                  <a:lnTo>
                    <a:pt x="1127" y="517"/>
                  </a:lnTo>
                  <a:lnTo>
                    <a:pt x="1186" y="500"/>
                  </a:lnTo>
                  <a:lnTo>
                    <a:pt x="1245" y="496"/>
                  </a:lnTo>
                  <a:lnTo>
                    <a:pt x="1305" y="473"/>
                  </a:lnTo>
                  <a:lnTo>
                    <a:pt x="1364" y="436"/>
                  </a:lnTo>
                  <a:lnTo>
                    <a:pt x="1423" y="382"/>
                  </a:lnTo>
                  <a:lnTo>
                    <a:pt x="1482" y="354"/>
                  </a:lnTo>
                  <a:lnTo>
                    <a:pt x="1542" y="323"/>
                  </a:lnTo>
                  <a:lnTo>
                    <a:pt x="1602" y="295"/>
                  </a:lnTo>
                  <a:lnTo>
                    <a:pt x="1661" y="275"/>
                  </a:lnTo>
                  <a:lnTo>
                    <a:pt x="1720" y="293"/>
                  </a:lnTo>
                  <a:lnTo>
                    <a:pt x="1779" y="234"/>
                  </a:lnTo>
                  <a:lnTo>
                    <a:pt x="1839" y="216"/>
                  </a:lnTo>
                  <a:lnTo>
                    <a:pt x="1898" y="187"/>
                  </a:lnTo>
                  <a:lnTo>
                    <a:pt x="1957" y="167"/>
                  </a:lnTo>
                  <a:lnTo>
                    <a:pt x="2016" y="148"/>
                  </a:lnTo>
                  <a:lnTo>
                    <a:pt x="2076" y="132"/>
                  </a:lnTo>
                  <a:lnTo>
                    <a:pt x="2135" y="115"/>
                  </a:lnTo>
                  <a:lnTo>
                    <a:pt x="2194" y="101"/>
                  </a:lnTo>
                  <a:lnTo>
                    <a:pt x="2254" y="90"/>
                  </a:lnTo>
                  <a:lnTo>
                    <a:pt x="2313" y="82"/>
                  </a:lnTo>
                  <a:lnTo>
                    <a:pt x="2373" y="77"/>
                  </a:lnTo>
                  <a:lnTo>
                    <a:pt x="2432" y="70"/>
                  </a:lnTo>
                  <a:lnTo>
                    <a:pt x="2491" y="62"/>
                  </a:lnTo>
                  <a:lnTo>
                    <a:pt x="2550" y="54"/>
                  </a:lnTo>
                  <a:lnTo>
                    <a:pt x="2610" y="48"/>
                  </a:lnTo>
                  <a:lnTo>
                    <a:pt x="2669" y="40"/>
                  </a:lnTo>
                  <a:lnTo>
                    <a:pt x="2728" y="33"/>
                  </a:lnTo>
                  <a:lnTo>
                    <a:pt x="2787" y="25"/>
                  </a:lnTo>
                  <a:lnTo>
                    <a:pt x="2847" y="17"/>
                  </a:lnTo>
                  <a:lnTo>
                    <a:pt x="2906" y="9"/>
                  </a:lnTo>
                  <a:lnTo>
                    <a:pt x="2965" y="0"/>
                  </a:lnTo>
                  <a:lnTo>
                    <a:pt x="2965" y="429"/>
                  </a:lnTo>
                  <a:lnTo>
                    <a:pt x="2906" y="432"/>
                  </a:lnTo>
                  <a:lnTo>
                    <a:pt x="2847" y="434"/>
                  </a:lnTo>
                  <a:lnTo>
                    <a:pt x="2787" y="437"/>
                  </a:lnTo>
                  <a:lnTo>
                    <a:pt x="2728" y="438"/>
                  </a:lnTo>
                  <a:lnTo>
                    <a:pt x="2669" y="440"/>
                  </a:lnTo>
                  <a:lnTo>
                    <a:pt x="2610" y="442"/>
                  </a:lnTo>
                  <a:lnTo>
                    <a:pt x="2550" y="443"/>
                  </a:lnTo>
                  <a:lnTo>
                    <a:pt x="2491" y="445"/>
                  </a:lnTo>
                  <a:lnTo>
                    <a:pt x="2432" y="448"/>
                  </a:lnTo>
                  <a:lnTo>
                    <a:pt x="2373" y="450"/>
                  </a:lnTo>
                  <a:lnTo>
                    <a:pt x="2313" y="449"/>
                  </a:lnTo>
                  <a:lnTo>
                    <a:pt x="2254" y="452"/>
                  </a:lnTo>
                  <a:lnTo>
                    <a:pt x="2194" y="456"/>
                  </a:lnTo>
                  <a:lnTo>
                    <a:pt x="2135" y="463"/>
                  </a:lnTo>
                  <a:lnTo>
                    <a:pt x="2076" y="473"/>
                  </a:lnTo>
                  <a:lnTo>
                    <a:pt x="2016" y="484"/>
                  </a:lnTo>
                  <a:lnTo>
                    <a:pt x="1957" y="496"/>
                  </a:lnTo>
                  <a:lnTo>
                    <a:pt x="1898" y="511"/>
                  </a:lnTo>
                  <a:lnTo>
                    <a:pt x="1839" y="532"/>
                  </a:lnTo>
                  <a:lnTo>
                    <a:pt x="1779" y="549"/>
                  </a:lnTo>
                  <a:lnTo>
                    <a:pt x="1720" y="587"/>
                  </a:lnTo>
                  <a:lnTo>
                    <a:pt x="1661" y="576"/>
                  </a:lnTo>
                  <a:lnTo>
                    <a:pt x="1602" y="589"/>
                  </a:lnTo>
                  <a:lnTo>
                    <a:pt x="1542" y="606"/>
                  </a:lnTo>
                  <a:lnTo>
                    <a:pt x="1482" y="629"/>
                  </a:lnTo>
                  <a:lnTo>
                    <a:pt x="1423" y="649"/>
                  </a:lnTo>
                  <a:lnTo>
                    <a:pt x="1364" y="695"/>
                  </a:lnTo>
                  <a:lnTo>
                    <a:pt x="1305" y="723"/>
                  </a:lnTo>
                  <a:lnTo>
                    <a:pt x="1245" y="738"/>
                  </a:lnTo>
                  <a:lnTo>
                    <a:pt x="1186" y="741"/>
                  </a:lnTo>
                  <a:lnTo>
                    <a:pt x="1127" y="750"/>
                  </a:lnTo>
                  <a:lnTo>
                    <a:pt x="1068" y="761"/>
                  </a:lnTo>
                  <a:lnTo>
                    <a:pt x="1008" y="761"/>
                  </a:lnTo>
                  <a:lnTo>
                    <a:pt x="949" y="768"/>
                  </a:lnTo>
                  <a:lnTo>
                    <a:pt x="890" y="784"/>
                  </a:lnTo>
                  <a:lnTo>
                    <a:pt x="831" y="798"/>
                  </a:lnTo>
                  <a:lnTo>
                    <a:pt x="772" y="802"/>
                  </a:lnTo>
                  <a:lnTo>
                    <a:pt x="712" y="805"/>
                  </a:lnTo>
                  <a:lnTo>
                    <a:pt x="652" y="802"/>
                  </a:lnTo>
                  <a:lnTo>
                    <a:pt x="593" y="799"/>
                  </a:lnTo>
                  <a:lnTo>
                    <a:pt x="534" y="809"/>
                  </a:lnTo>
                  <a:lnTo>
                    <a:pt x="475" y="814"/>
                  </a:lnTo>
                  <a:lnTo>
                    <a:pt x="415" y="833"/>
                  </a:lnTo>
                  <a:lnTo>
                    <a:pt x="356" y="851"/>
                  </a:lnTo>
                  <a:lnTo>
                    <a:pt x="297" y="861"/>
                  </a:lnTo>
                  <a:lnTo>
                    <a:pt x="238" y="870"/>
                  </a:lnTo>
                  <a:lnTo>
                    <a:pt x="178" y="882"/>
                  </a:lnTo>
                  <a:lnTo>
                    <a:pt x="119" y="882"/>
                  </a:lnTo>
                  <a:lnTo>
                    <a:pt x="60" y="878"/>
                  </a:lnTo>
                  <a:lnTo>
                    <a:pt x="0" y="86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A18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589713" y="3028950"/>
            <a:ext cx="469900" cy="1792288"/>
            <a:chOff x="7139463" y="3177202"/>
            <a:chExt cx="509398" cy="1791584"/>
          </a:xfrm>
        </p:grpSpPr>
        <p:sp>
          <p:nvSpPr>
            <p:cNvPr id="17441" name="Rectangle 161"/>
            <p:cNvSpPr>
              <a:spLocks noChangeArrowheads="1"/>
            </p:cNvSpPr>
            <p:nvPr/>
          </p:nvSpPr>
          <p:spPr bwMode="auto">
            <a:xfrm>
              <a:off x="7139463" y="3247031"/>
              <a:ext cx="81465" cy="92049"/>
            </a:xfrm>
            <a:prstGeom prst="rect">
              <a:avLst/>
            </a:prstGeom>
            <a:solidFill>
              <a:srgbClr val="A18C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42" name="Rectangle 162"/>
            <p:cNvSpPr>
              <a:spLocks noChangeArrowheads="1"/>
            </p:cNvSpPr>
            <p:nvPr/>
          </p:nvSpPr>
          <p:spPr bwMode="auto">
            <a:xfrm>
              <a:off x="7269804" y="3177202"/>
              <a:ext cx="3077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Gas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7443" name="Rectangle 163"/>
            <p:cNvSpPr>
              <a:spLocks noChangeArrowheads="1"/>
            </p:cNvSpPr>
            <p:nvPr/>
          </p:nvSpPr>
          <p:spPr bwMode="auto">
            <a:xfrm>
              <a:off x="7156241" y="3948521"/>
              <a:ext cx="81465" cy="95223"/>
            </a:xfrm>
            <a:prstGeom prst="rect">
              <a:avLst/>
            </a:prstGeom>
            <a:solidFill>
              <a:srgbClr val="98480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44" name="Rectangle 164"/>
            <p:cNvSpPr>
              <a:spLocks noChangeArrowheads="1"/>
            </p:cNvSpPr>
            <p:nvPr/>
          </p:nvSpPr>
          <p:spPr bwMode="auto">
            <a:xfrm>
              <a:off x="7286582" y="3882771"/>
              <a:ext cx="3622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Coal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17445" name="Rectangle 165"/>
            <p:cNvSpPr>
              <a:spLocks noChangeArrowheads="1"/>
            </p:cNvSpPr>
            <p:nvPr/>
          </p:nvSpPr>
          <p:spPr bwMode="auto">
            <a:xfrm>
              <a:off x="7173019" y="4790808"/>
              <a:ext cx="81465" cy="936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17446" name="Rectangle 166"/>
            <p:cNvSpPr>
              <a:spLocks noChangeArrowheads="1"/>
            </p:cNvSpPr>
            <p:nvPr/>
          </p:nvSpPr>
          <p:spPr bwMode="auto">
            <a:xfrm>
              <a:off x="7303360" y="4722565"/>
              <a:ext cx="22923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Oil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17434" name="Rectangle 131"/>
          <p:cNvSpPr>
            <a:spLocks noChangeArrowheads="1"/>
          </p:cNvSpPr>
          <p:nvPr/>
        </p:nvSpPr>
        <p:spPr bwMode="auto">
          <a:xfrm>
            <a:off x="2397125" y="1752600"/>
            <a:ext cx="15875" cy="334168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17435" name="Freeform 132"/>
          <p:cNvSpPr>
            <a:spLocks noEditPoints="1"/>
          </p:cNvSpPr>
          <p:nvPr/>
        </p:nvSpPr>
        <p:spPr bwMode="auto">
          <a:xfrm>
            <a:off x="2339975" y="1743075"/>
            <a:ext cx="65088" cy="3359150"/>
          </a:xfrm>
          <a:custGeom>
            <a:avLst/>
            <a:gdLst>
              <a:gd name="T0" fmla="*/ 0 w 44"/>
              <a:gd name="T1" fmla="*/ 2147483647 h 2116"/>
              <a:gd name="T2" fmla="*/ 2147483647 w 44"/>
              <a:gd name="T3" fmla="*/ 2147483647 h 2116"/>
              <a:gd name="T4" fmla="*/ 2147483647 w 44"/>
              <a:gd name="T5" fmla="*/ 2147483647 h 2116"/>
              <a:gd name="T6" fmla="*/ 0 w 44"/>
              <a:gd name="T7" fmla="*/ 2147483647 h 2116"/>
              <a:gd name="T8" fmla="*/ 0 w 44"/>
              <a:gd name="T9" fmla="*/ 2147483647 h 2116"/>
              <a:gd name="T10" fmla="*/ 0 w 44"/>
              <a:gd name="T11" fmla="*/ 2147483647 h 2116"/>
              <a:gd name="T12" fmla="*/ 2147483647 w 44"/>
              <a:gd name="T13" fmla="*/ 2147483647 h 2116"/>
              <a:gd name="T14" fmla="*/ 2147483647 w 44"/>
              <a:gd name="T15" fmla="*/ 2147483647 h 2116"/>
              <a:gd name="T16" fmla="*/ 0 w 44"/>
              <a:gd name="T17" fmla="*/ 2147483647 h 2116"/>
              <a:gd name="T18" fmla="*/ 0 w 44"/>
              <a:gd name="T19" fmla="*/ 2147483647 h 2116"/>
              <a:gd name="T20" fmla="*/ 0 w 44"/>
              <a:gd name="T21" fmla="*/ 2147483647 h 2116"/>
              <a:gd name="T22" fmla="*/ 2147483647 w 44"/>
              <a:gd name="T23" fmla="*/ 2147483647 h 2116"/>
              <a:gd name="T24" fmla="*/ 2147483647 w 44"/>
              <a:gd name="T25" fmla="*/ 2147483647 h 2116"/>
              <a:gd name="T26" fmla="*/ 0 w 44"/>
              <a:gd name="T27" fmla="*/ 2147483647 h 2116"/>
              <a:gd name="T28" fmla="*/ 0 w 44"/>
              <a:gd name="T29" fmla="*/ 2147483647 h 2116"/>
              <a:gd name="T30" fmla="*/ 0 w 44"/>
              <a:gd name="T31" fmla="*/ 2147483647 h 2116"/>
              <a:gd name="T32" fmla="*/ 2147483647 w 44"/>
              <a:gd name="T33" fmla="*/ 2147483647 h 2116"/>
              <a:gd name="T34" fmla="*/ 2147483647 w 44"/>
              <a:gd name="T35" fmla="*/ 2147483647 h 2116"/>
              <a:gd name="T36" fmla="*/ 0 w 44"/>
              <a:gd name="T37" fmla="*/ 2147483647 h 2116"/>
              <a:gd name="T38" fmla="*/ 0 w 44"/>
              <a:gd name="T39" fmla="*/ 2147483647 h 2116"/>
              <a:gd name="T40" fmla="*/ 0 w 44"/>
              <a:gd name="T41" fmla="*/ 2147483647 h 2116"/>
              <a:gd name="T42" fmla="*/ 2147483647 w 44"/>
              <a:gd name="T43" fmla="*/ 2147483647 h 2116"/>
              <a:gd name="T44" fmla="*/ 2147483647 w 44"/>
              <a:gd name="T45" fmla="*/ 2147483647 h 2116"/>
              <a:gd name="T46" fmla="*/ 0 w 44"/>
              <a:gd name="T47" fmla="*/ 2147483647 h 2116"/>
              <a:gd name="T48" fmla="*/ 0 w 44"/>
              <a:gd name="T49" fmla="*/ 2147483647 h 2116"/>
              <a:gd name="T50" fmla="*/ 0 w 44"/>
              <a:gd name="T51" fmla="*/ 2147483647 h 2116"/>
              <a:gd name="T52" fmla="*/ 2147483647 w 44"/>
              <a:gd name="T53" fmla="*/ 2147483647 h 2116"/>
              <a:gd name="T54" fmla="*/ 2147483647 w 44"/>
              <a:gd name="T55" fmla="*/ 2147483647 h 2116"/>
              <a:gd name="T56" fmla="*/ 0 w 44"/>
              <a:gd name="T57" fmla="*/ 2147483647 h 2116"/>
              <a:gd name="T58" fmla="*/ 0 w 44"/>
              <a:gd name="T59" fmla="*/ 2147483647 h 2116"/>
              <a:gd name="T60" fmla="*/ 0 w 44"/>
              <a:gd name="T61" fmla="*/ 2147483647 h 2116"/>
              <a:gd name="T62" fmla="*/ 2147483647 w 44"/>
              <a:gd name="T63" fmla="*/ 2147483647 h 2116"/>
              <a:gd name="T64" fmla="*/ 2147483647 w 44"/>
              <a:gd name="T65" fmla="*/ 2147483647 h 2116"/>
              <a:gd name="T66" fmla="*/ 0 w 44"/>
              <a:gd name="T67" fmla="*/ 2147483647 h 2116"/>
              <a:gd name="T68" fmla="*/ 0 w 44"/>
              <a:gd name="T69" fmla="*/ 2147483647 h 2116"/>
              <a:gd name="T70" fmla="*/ 0 w 44"/>
              <a:gd name="T71" fmla="*/ 2147483647 h 2116"/>
              <a:gd name="T72" fmla="*/ 2147483647 w 44"/>
              <a:gd name="T73" fmla="*/ 2147483647 h 2116"/>
              <a:gd name="T74" fmla="*/ 2147483647 w 44"/>
              <a:gd name="T75" fmla="*/ 2147483647 h 2116"/>
              <a:gd name="T76" fmla="*/ 0 w 44"/>
              <a:gd name="T77" fmla="*/ 2147483647 h 2116"/>
              <a:gd name="T78" fmla="*/ 0 w 44"/>
              <a:gd name="T79" fmla="*/ 2147483647 h 2116"/>
              <a:gd name="T80" fmla="*/ 0 w 44"/>
              <a:gd name="T81" fmla="*/ 2147483647 h 2116"/>
              <a:gd name="T82" fmla="*/ 2147483647 w 44"/>
              <a:gd name="T83" fmla="*/ 2147483647 h 2116"/>
              <a:gd name="T84" fmla="*/ 2147483647 w 44"/>
              <a:gd name="T85" fmla="*/ 2147483647 h 2116"/>
              <a:gd name="T86" fmla="*/ 0 w 44"/>
              <a:gd name="T87" fmla="*/ 2147483647 h 2116"/>
              <a:gd name="T88" fmla="*/ 0 w 44"/>
              <a:gd name="T89" fmla="*/ 2147483647 h 2116"/>
              <a:gd name="T90" fmla="*/ 0 w 44"/>
              <a:gd name="T91" fmla="*/ 0 h 2116"/>
              <a:gd name="T92" fmla="*/ 2147483647 w 44"/>
              <a:gd name="T93" fmla="*/ 0 h 2116"/>
              <a:gd name="T94" fmla="*/ 2147483647 w 44"/>
              <a:gd name="T95" fmla="*/ 2147483647 h 2116"/>
              <a:gd name="T96" fmla="*/ 0 w 44"/>
              <a:gd name="T97" fmla="*/ 2147483647 h 2116"/>
              <a:gd name="T98" fmla="*/ 0 w 44"/>
              <a:gd name="T99" fmla="*/ 0 h 21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"/>
              <a:gd name="T151" fmla="*/ 0 h 2116"/>
              <a:gd name="T152" fmla="*/ 44 w 44"/>
              <a:gd name="T153" fmla="*/ 2116 h 21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" h="2116">
                <a:moveTo>
                  <a:pt x="0" y="2105"/>
                </a:moveTo>
                <a:lnTo>
                  <a:pt x="44" y="2105"/>
                </a:lnTo>
                <a:lnTo>
                  <a:pt x="44" y="2116"/>
                </a:lnTo>
                <a:lnTo>
                  <a:pt x="0" y="2116"/>
                </a:lnTo>
                <a:lnTo>
                  <a:pt x="0" y="2105"/>
                </a:lnTo>
                <a:close/>
                <a:moveTo>
                  <a:pt x="0" y="1870"/>
                </a:moveTo>
                <a:lnTo>
                  <a:pt x="44" y="1870"/>
                </a:lnTo>
                <a:lnTo>
                  <a:pt x="44" y="1881"/>
                </a:lnTo>
                <a:lnTo>
                  <a:pt x="0" y="1881"/>
                </a:lnTo>
                <a:lnTo>
                  <a:pt x="0" y="1870"/>
                </a:lnTo>
                <a:close/>
                <a:moveTo>
                  <a:pt x="0" y="1634"/>
                </a:moveTo>
                <a:lnTo>
                  <a:pt x="44" y="1634"/>
                </a:lnTo>
                <a:lnTo>
                  <a:pt x="44" y="1646"/>
                </a:lnTo>
                <a:lnTo>
                  <a:pt x="0" y="1646"/>
                </a:lnTo>
                <a:lnTo>
                  <a:pt x="0" y="1634"/>
                </a:lnTo>
                <a:close/>
                <a:moveTo>
                  <a:pt x="0" y="1399"/>
                </a:moveTo>
                <a:lnTo>
                  <a:pt x="44" y="1399"/>
                </a:lnTo>
                <a:lnTo>
                  <a:pt x="44" y="1411"/>
                </a:lnTo>
                <a:lnTo>
                  <a:pt x="0" y="1411"/>
                </a:lnTo>
                <a:lnTo>
                  <a:pt x="0" y="1399"/>
                </a:lnTo>
                <a:close/>
                <a:moveTo>
                  <a:pt x="0" y="1164"/>
                </a:moveTo>
                <a:lnTo>
                  <a:pt x="44" y="1164"/>
                </a:lnTo>
                <a:lnTo>
                  <a:pt x="44" y="1176"/>
                </a:lnTo>
                <a:lnTo>
                  <a:pt x="0" y="1176"/>
                </a:lnTo>
                <a:lnTo>
                  <a:pt x="0" y="1164"/>
                </a:lnTo>
                <a:close/>
                <a:moveTo>
                  <a:pt x="0" y="940"/>
                </a:moveTo>
                <a:lnTo>
                  <a:pt x="44" y="940"/>
                </a:lnTo>
                <a:lnTo>
                  <a:pt x="44" y="952"/>
                </a:lnTo>
                <a:lnTo>
                  <a:pt x="0" y="952"/>
                </a:lnTo>
                <a:lnTo>
                  <a:pt x="0" y="940"/>
                </a:lnTo>
                <a:close/>
                <a:moveTo>
                  <a:pt x="0" y="705"/>
                </a:moveTo>
                <a:lnTo>
                  <a:pt x="44" y="705"/>
                </a:lnTo>
                <a:lnTo>
                  <a:pt x="44" y="717"/>
                </a:lnTo>
                <a:lnTo>
                  <a:pt x="0" y="717"/>
                </a:lnTo>
                <a:lnTo>
                  <a:pt x="0" y="705"/>
                </a:lnTo>
                <a:close/>
                <a:moveTo>
                  <a:pt x="0" y="470"/>
                </a:moveTo>
                <a:lnTo>
                  <a:pt x="44" y="470"/>
                </a:lnTo>
                <a:lnTo>
                  <a:pt x="44" y="482"/>
                </a:lnTo>
                <a:lnTo>
                  <a:pt x="0" y="482"/>
                </a:lnTo>
                <a:lnTo>
                  <a:pt x="0" y="470"/>
                </a:lnTo>
                <a:close/>
                <a:moveTo>
                  <a:pt x="0" y="235"/>
                </a:moveTo>
                <a:lnTo>
                  <a:pt x="44" y="235"/>
                </a:lnTo>
                <a:lnTo>
                  <a:pt x="44" y="247"/>
                </a:lnTo>
                <a:lnTo>
                  <a:pt x="0" y="247"/>
                </a:lnTo>
                <a:lnTo>
                  <a:pt x="0" y="235"/>
                </a:lnTo>
                <a:close/>
                <a:moveTo>
                  <a:pt x="0" y="0"/>
                </a:moveTo>
                <a:lnTo>
                  <a:pt x="44" y="0"/>
                </a:lnTo>
                <a:lnTo>
                  <a:pt x="44" y="11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0" name="Group 115"/>
          <p:cNvGrpSpPr>
            <a:grpSpLocks/>
          </p:cNvGrpSpPr>
          <p:nvPr/>
        </p:nvGrpSpPr>
        <p:grpSpPr bwMode="auto">
          <a:xfrm>
            <a:off x="2397125" y="5094288"/>
            <a:ext cx="4076700" cy="53975"/>
            <a:chOff x="1267070" y="5241925"/>
            <a:chExt cx="4722812" cy="55563"/>
          </a:xfrm>
        </p:grpSpPr>
        <p:sp>
          <p:nvSpPr>
            <p:cNvPr id="17439" name="Freeform 134"/>
            <p:cNvSpPr>
              <a:spLocks noEditPoints="1"/>
            </p:cNvSpPr>
            <p:nvPr/>
          </p:nvSpPr>
          <p:spPr bwMode="auto">
            <a:xfrm>
              <a:off x="1267070" y="5241925"/>
              <a:ext cx="4722812" cy="55563"/>
            </a:xfrm>
            <a:custGeom>
              <a:avLst/>
              <a:gdLst>
                <a:gd name="T0" fmla="*/ 2147483647 w 2965"/>
                <a:gd name="T1" fmla="*/ 0 h 35"/>
                <a:gd name="T2" fmla="*/ 2147483647 w 2965"/>
                <a:gd name="T3" fmla="*/ 2147483647 h 35"/>
                <a:gd name="T4" fmla="*/ 0 w 2965"/>
                <a:gd name="T5" fmla="*/ 2147483647 h 35"/>
                <a:gd name="T6" fmla="*/ 0 w 2965"/>
                <a:gd name="T7" fmla="*/ 0 h 35"/>
                <a:gd name="T8" fmla="*/ 2147483647 w 2965"/>
                <a:gd name="T9" fmla="*/ 0 h 35"/>
                <a:gd name="T10" fmla="*/ 2147483647 w 2965"/>
                <a:gd name="T11" fmla="*/ 0 h 35"/>
                <a:gd name="T12" fmla="*/ 2147483647 w 2965"/>
                <a:gd name="T13" fmla="*/ 2147483647 h 35"/>
                <a:gd name="T14" fmla="*/ 2147483647 w 2965"/>
                <a:gd name="T15" fmla="*/ 2147483647 h 35"/>
                <a:gd name="T16" fmla="*/ 2147483647 w 2965"/>
                <a:gd name="T17" fmla="*/ 0 h 35"/>
                <a:gd name="T18" fmla="*/ 2147483647 w 2965"/>
                <a:gd name="T19" fmla="*/ 0 h 35"/>
                <a:gd name="T20" fmla="*/ 2147483647 w 2965"/>
                <a:gd name="T21" fmla="*/ 0 h 35"/>
                <a:gd name="T22" fmla="*/ 2147483647 w 2965"/>
                <a:gd name="T23" fmla="*/ 2147483647 h 35"/>
                <a:gd name="T24" fmla="*/ 2147483647 w 2965"/>
                <a:gd name="T25" fmla="*/ 2147483647 h 35"/>
                <a:gd name="T26" fmla="*/ 2147483647 w 2965"/>
                <a:gd name="T27" fmla="*/ 0 h 35"/>
                <a:gd name="T28" fmla="*/ 2147483647 w 2965"/>
                <a:gd name="T29" fmla="*/ 0 h 35"/>
                <a:gd name="T30" fmla="*/ 2147483647 w 2965"/>
                <a:gd name="T31" fmla="*/ 0 h 35"/>
                <a:gd name="T32" fmla="*/ 2147483647 w 2965"/>
                <a:gd name="T33" fmla="*/ 2147483647 h 35"/>
                <a:gd name="T34" fmla="*/ 2147483647 w 2965"/>
                <a:gd name="T35" fmla="*/ 2147483647 h 35"/>
                <a:gd name="T36" fmla="*/ 2147483647 w 2965"/>
                <a:gd name="T37" fmla="*/ 0 h 35"/>
                <a:gd name="T38" fmla="*/ 2147483647 w 2965"/>
                <a:gd name="T39" fmla="*/ 0 h 35"/>
                <a:gd name="T40" fmla="*/ 2147483647 w 2965"/>
                <a:gd name="T41" fmla="*/ 0 h 35"/>
                <a:gd name="T42" fmla="*/ 2147483647 w 2965"/>
                <a:gd name="T43" fmla="*/ 2147483647 h 35"/>
                <a:gd name="T44" fmla="*/ 2147483647 w 2965"/>
                <a:gd name="T45" fmla="*/ 2147483647 h 35"/>
                <a:gd name="T46" fmla="*/ 2147483647 w 2965"/>
                <a:gd name="T47" fmla="*/ 0 h 35"/>
                <a:gd name="T48" fmla="*/ 2147483647 w 2965"/>
                <a:gd name="T49" fmla="*/ 0 h 35"/>
                <a:gd name="T50" fmla="*/ 2147483647 w 2965"/>
                <a:gd name="T51" fmla="*/ 0 h 35"/>
                <a:gd name="T52" fmla="*/ 2147483647 w 2965"/>
                <a:gd name="T53" fmla="*/ 2147483647 h 35"/>
                <a:gd name="T54" fmla="*/ 2147483647 w 2965"/>
                <a:gd name="T55" fmla="*/ 2147483647 h 35"/>
                <a:gd name="T56" fmla="*/ 2147483647 w 2965"/>
                <a:gd name="T57" fmla="*/ 0 h 35"/>
                <a:gd name="T58" fmla="*/ 2147483647 w 2965"/>
                <a:gd name="T59" fmla="*/ 0 h 35"/>
                <a:gd name="T60" fmla="*/ 2147483647 w 2965"/>
                <a:gd name="T61" fmla="*/ 0 h 35"/>
                <a:gd name="T62" fmla="*/ 2147483647 w 2965"/>
                <a:gd name="T63" fmla="*/ 2147483647 h 35"/>
                <a:gd name="T64" fmla="*/ 2147483647 w 2965"/>
                <a:gd name="T65" fmla="*/ 2147483647 h 35"/>
                <a:gd name="T66" fmla="*/ 2147483647 w 2965"/>
                <a:gd name="T67" fmla="*/ 0 h 35"/>
                <a:gd name="T68" fmla="*/ 2147483647 w 2965"/>
                <a:gd name="T69" fmla="*/ 0 h 35"/>
                <a:gd name="T70" fmla="*/ 2147483647 w 2965"/>
                <a:gd name="T71" fmla="*/ 0 h 35"/>
                <a:gd name="T72" fmla="*/ 2147483647 w 2965"/>
                <a:gd name="T73" fmla="*/ 2147483647 h 35"/>
                <a:gd name="T74" fmla="*/ 2147483647 w 2965"/>
                <a:gd name="T75" fmla="*/ 2147483647 h 35"/>
                <a:gd name="T76" fmla="*/ 2147483647 w 2965"/>
                <a:gd name="T77" fmla="*/ 0 h 35"/>
                <a:gd name="T78" fmla="*/ 2147483647 w 2965"/>
                <a:gd name="T79" fmla="*/ 0 h 35"/>
                <a:gd name="T80" fmla="*/ 2147483647 w 2965"/>
                <a:gd name="T81" fmla="*/ 0 h 35"/>
                <a:gd name="T82" fmla="*/ 2147483647 w 2965"/>
                <a:gd name="T83" fmla="*/ 2147483647 h 35"/>
                <a:gd name="T84" fmla="*/ 2147483647 w 2965"/>
                <a:gd name="T85" fmla="*/ 2147483647 h 35"/>
                <a:gd name="T86" fmla="*/ 2147483647 w 2965"/>
                <a:gd name="T87" fmla="*/ 0 h 35"/>
                <a:gd name="T88" fmla="*/ 2147483647 w 2965"/>
                <a:gd name="T89" fmla="*/ 0 h 35"/>
                <a:gd name="T90" fmla="*/ 2147483647 w 2965"/>
                <a:gd name="T91" fmla="*/ 0 h 35"/>
                <a:gd name="T92" fmla="*/ 2147483647 w 2965"/>
                <a:gd name="T93" fmla="*/ 2147483647 h 35"/>
                <a:gd name="T94" fmla="*/ 2147483647 w 2965"/>
                <a:gd name="T95" fmla="*/ 2147483647 h 35"/>
                <a:gd name="T96" fmla="*/ 2147483647 w 2965"/>
                <a:gd name="T97" fmla="*/ 0 h 35"/>
                <a:gd name="T98" fmla="*/ 2147483647 w 2965"/>
                <a:gd name="T99" fmla="*/ 0 h 35"/>
                <a:gd name="T100" fmla="*/ 2147483647 w 2965"/>
                <a:gd name="T101" fmla="*/ 0 h 35"/>
                <a:gd name="T102" fmla="*/ 2147483647 w 2965"/>
                <a:gd name="T103" fmla="*/ 2147483647 h 35"/>
                <a:gd name="T104" fmla="*/ 2147483647 w 2965"/>
                <a:gd name="T105" fmla="*/ 2147483647 h 35"/>
                <a:gd name="T106" fmla="*/ 2147483647 w 2965"/>
                <a:gd name="T107" fmla="*/ 0 h 35"/>
                <a:gd name="T108" fmla="*/ 2147483647 w 2965"/>
                <a:gd name="T109" fmla="*/ 0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65"/>
                <a:gd name="T166" fmla="*/ 0 h 35"/>
                <a:gd name="T167" fmla="*/ 2965 w 2965"/>
                <a:gd name="T168" fmla="*/ 35 h 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65" h="35">
                  <a:moveTo>
                    <a:pt x="11" y="0"/>
                  </a:moveTo>
                  <a:lnTo>
                    <a:pt x="11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1" y="0"/>
                  </a:lnTo>
                  <a:close/>
                  <a:moveTo>
                    <a:pt x="298" y="0"/>
                  </a:moveTo>
                  <a:lnTo>
                    <a:pt x="298" y="35"/>
                  </a:lnTo>
                  <a:lnTo>
                    <a:pt x="287" y="35"/>
                  </a:lnTo>
                  <a:lnTo>
                    <a:pt x="287" y="0"/>
                  </a:lnTo>
                  <a:lnTo>
                    <a:pt x="298" y="0"/>
                  </a:lnTo>
                  <a:close/>
                  <a:moveTo>
                    <a:pt x="595" y="0"/>
                  </a:moveTo>
                  <a:lnTo>
                    <a:pt x="595" y="35"/>
                  </a:lnTo>
                  <a:lnTo>
                    <a:pt x="584" y="35"/>
                  </a:lnTo>
                  <a:lnTo>
                    <a:pt x="584" y="0"/>
                  </a:lnTo>
                  <a:lnTo>
                    <a:pt x="595" y="0"/>
                  </a:lnTo>
                  <a:close/>
                  <a:moveTo>
                    <a:pt x="893" y="0"/>
                  </a:moveTo>
                  <a:lnTo>
                    <a:pt x="893" y="35"/>
                  </a:lnTo>
                  <a:lnTo>
                    <a:pt x="882" y="35"/>
                  </a:lnTo>
                  <a:lnTo>
                    <a:pt x="882" y="0"/>
                  </a:lnTo>
                  <a:lnTo>
                    <a:pt x="893" y="0"/>
                  </a:lnTo>
                  <a:close/>
                  <a:moveTo>
                    <a:pt x="1190" y="0"/>
                  </a:moveTo>
                  <a:lnTo>
                    <a:pt x="1190" y="35"/>
                  </a:lnTo>
                  <a:lnTo>
                    <a:pt x="1179" y="35"/>
                  </a:lnTo>
                  <a:lnTo>
                    <a:pt x="1179" y="0"/>
                  </a:lnTo>
                  <a:lnTo>
                    <a:pt x="1190" y="0"/>
                  </a:lnTo>
                  <a:close/>
                  <a:moveTo>
                    <a:pt x="1488" y="0"/>
                  </a:moveTo>
                  <a:lnTo>
                    <a:pt x="1488" y="35"/>
                  </a:lnTo>
                  <a:lnTo>
                    <a:pt x="1477" y="35"/>
                  </a:lnTo>
                  <a:lnTo>
                    <a:pt x="1477" y="0"/>
                  </a:lnTo>
                  <a:lnTo>
                    <a:pt x="1488" y="0"/>
                  </a:lnTo>
                  <a:close/>
                  <a:moveTo>
                    <a:pt x="1786" y="0"/>
                  </a:moveTo>
                  <a:lnTo>
                    <a:pt x="1786" y="35"/>
                  </a:lnTo>
                  <a:lnTo>
                    <a:pt x="1775" y="35"/>
                  </a:lnTo>
                  <a:lnTo>
                    <a:pt x="1775" y="0"/>
                  </a:lnTo>
                  <a:lnTo>
                    <a:pt x="1786" y="0"/>
                  </a:lnTo>
                  <a:close/>
                  <a:moveTo>
                    <a:pt x="2083" y="0"/>
                  </a:moveTo>
                  <a:lnTo>
                    <a:pt x="2083" y="35"/>
                  </a:lnTo>
                  <a:lnTo>
                    <a:pt x="2072" y="35"/>
                  </a:lnTo>
                  <a:lnTo>
                    <a:pt x="2072" y="0"/>
                  </a:lnTo>
                  <a:lnTo>
                    <a:pt x="2083" y="0"/>
                  </a:lnTo>
                  <a:close/>
                  <a:moveTo>
                    <a:pt x="2370" y="0"/>
                  </a:moveTo>
                  <a:lnTo>
                    <a:pt x="2370" y="35"/>
                  </a:lnTo>
                  <a:lnTo>
                    <a:pt x="2359" y="35"/>
                  </a:lnTo>
                  <a:lnTo>
                    <a:pt x="2359" y="0"/>
                  </a:lnTo>
                  <a:lnTo>
                    <a:pt x="2370" y="0"/>
                  </a:lnTo>
                  <a:close/>
                  <a:moveTo>
                    <a:pt x="2667" y="0"/>
                  </a:moveTo>
                  <a:lnTo>
                    <a:pt x="2667" y="35"/>
                  </a:lnTo>
                  <a:lnTo>
                    <a:pt x="2656" y="35"/>
                  </a:lnTo>
                  <a:lnTo>
                    <a:pt x="2656" y="0"/>
                  </a:lnTo>
                  <a:lnTo>
                    <a:pt x="2667" y="0"/>
                  </a:lnTo>
                  <a:close/>
                  <a:moveTo>
                    <a:pt x="2965" y="0"/>
                  </a:moveTo>
                  <a:lnTo>
                    <a:pt x="2965" y="35"/>
                  </a:lnTo>
                  <a:lnTo>
                    <a:pt x="2954" y="35"/>
                  </a:lnTo>
                  <a:lnTo>
                    <a:pt x="2954" y="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cxnSp>
          <p:nvCxnSpPr>
            <p:cNvPr id="17440" name="Straight Connector 169"/>
            <p:cNvCxnSpPr>
              <a:cxnSpLocks noChangeShapeType="1"/>
            </p:cNvCxnSpPr>
            <p:nvPr/>
          </p:nvCxnSpPr>
          <p:spPr bwMode="auto">
            <a:xfrm>
              <a:off x="1290882" y="5241925"/>
              <a:ext cx="4699000" cy="0"/>
            </a:xfrm>
            <a:prstGeom prst="line">
              <a:avLst/>
            </a:prstGeom>
            <a:noFill/>
            <a:ln w="19050" cap="sq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179" name="TextBox 178"/>
          <p:cNvSpPr txBox="1"/>
          <p:nvPr/>
        </p:nvSpPr>
        <p:spPr>
          <a:xfrm rot="5400000">
            <a:off x="1669562" y="1638609"/>
            <a:ext cx="397972" cy="261494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Calibri" pitchFamily="34" charset="0"/>
              </a:rPr>
              <a:t>Billion </a:t>
            </a:r>
            <a:r>
              <a:rPr lang="en-US" sz="1600" dirty="0" err="1">
                <a:solidFill>
                  <a:schemeClr val="bg2"/>
                </a:solidFill>
                <a:latin typeface="Calibri" pitchFamily="34" charset="0"/>
              </a:rPr>
              <a:t>tonnes</a:t>
            </a:r>
            <a:r>
              <a:rPr lang="en-US" sz="1600" dirty="0">
                <a:solidFill>
                  <a:schemeClr val="bg2"/>
                </a:solidFill>
                <a:latin typeface="Calibri" pitchFamily="34" charset="0"/>
              </a:rPr>
              <a:t> of oil equivalent</a:t>
            </a:r>
          </a:p>
        </p:txBody>
      </p:sp>
      <p:sp>
        <p:nvSpPr>
          <p:cNvPr id="17438" name="Text Box 63"/>
          <p:cNvSpPr txBox="1">
            <a:spLocks noChangeArrowheads="1"/>
          </p:cNvSpPr>
          <p:nvPr/>
        </p:nvSpPr>
        <p:spPr bwMode="auto">
          <a:xfrm>
            <a:off x="0" y="6381328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Source: IEA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/>
        </p:nvSpPr>
        <p:spPr bwMode="auto">
          <a:xfrm>
            <a:off x="251520" y="548680"/>
            <a:ext cx="8521700" cy="47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200" b="1" kern="0" dirty="0" smtClean="0">
                <a:solidFill>
                  <a:srgbClr val="2F93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Arial"/>
              </a:rPr>
              <a:t>Energy Poverty</a:t>
            </a:r>
            <a:endParaRPr kumimoji="1" lang="en-GB" sz="4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914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Rectangle 6"/>
          <p:cNvSpPr>
            <a:spLocks noChangeArrowheads="1"/>
          </p:cNvSpPr>
          <p:nvPr/>
        </p:nvSpPr>
        <p:spPr bwMode="auto">
          <a:xfrm>
            <a:off x="323528" y="5589240"/>
            <a:ext cx="8515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7030A0"/>
              </a:buClr>
              <a:buSzPct val="90000"/>
              <a:defRPr/>
            </a:pPr>
            <a:r>
              <a:rPr kumimoji="1" lang="en-US" sz="1400" dirty="0">
                <a:latin typeface="+mn-lt"/>
                <a:cs typeface="+mn-cs"/>
              </a:rPr>
              <a:t>Under BAU, 1.3 billion people – or 16% of the world’s population –  still lack access to electricity in 2030, despite more widespread prosperity &amp; more advanced technology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838200" y="5334000"/>
            <a:ext cx="72723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Source: IEA, 2009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4189413" y="2603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pic>
        <p:nvPicPr>
          <p:cNvPr id="19458" name="Picture 2" descr="K:\Energy Access\Logo\jpeg\SEFA_IY_horiz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715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533400" y="3232150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3363" algn="ctr"/>
            <a:r>
              <a:rPr lang="en-US" sz="1900" b="1" dirty="0">
                <a:solidFill>
                  <a:srgbClr val="000000"/>
                </a:solidFill>
              </a:rPr>
              <a:t>The UN Secretary-General, Ban </a:t>
            </a:r>
            <a:r>
              <a:rPr lang="en-US" sz="1900" b="1" dirty="0" err="1">
                <a:solidFill>
                  <a:srgbClr val="000000"/>
                </a:solidFill>
              </a:rPr>
              <a:t>Ki</a:t>
            </a:r>
            <a:r>
              <a:rPr lang="en-US" sz="1900" b="1" dirty="0">
                <a:solidFill>
                  <a:srgbClr val="000000"/>
                </a:solidFill>
              </a:rPr>
              <a:t>-moon, has established a new </a:t>
            </a:r>
          </a:p>
          <a:p>
            <a:pPr indent="233363" algn="ctr"/>
            <a:r>
              <a:rPr lang="en-US" sz="1900" b="1" dirty="0">
                <a:solidFill>
                  <a:srgbClr val="000000"/>
                </a:solidFill>
              </a:rPr>
              <a:t>High-Level Group on Sustainable Energy for All</a:t>
            </a:r>
          </a:p>
          <a:p>
            <a:pPr indent="233363" algn="ctr"/>
            <a:endParaRPr lang="en-US" sz="1900" b="1" dirty="0">
              <a:solidFill>
                <a:srgbClr val="000000"/>
              </a:solidFill>
            </a:endParaRPr>
          </a:p>
          <a:p>
            <a:pPr lvl="1" indent="233363" algn="ctr"/>
            <a:r>
              <a:rPr lang="en-US" sz="1700" dirty="0">
                <a:solidFill>
                  <a:srgbClr val="000000"/>
                </a:solidFill>
              </a:rPr>
              <a:t>Co-chairs: Yumkella and Holliday (Bank of America)</a:t>
            </a:r>
          </a:p>
          <a:p>
            <a:pPr lvl="1" indent="233363" algn="ctr"/>
            <a:r>
              <a:rPr lang="en-US" sz="1700" dirty="0">
                <a:solidFill>
                  <a:srgbClr val="000000"/>
                </a:solidFill>
              </a:rPr>
              <a:t>Multi-stakeholder group with strong private sector participation</a:t>
            </a:r>
          </a:p>
          <a:p>
            <a:pPr indent="233363" algn="ctr"/>
            <a:endParaRPr lang="en-US" sz="1900" b="1" dirty="0">
              <a:solidFill>
                <a:srgbClr val="000000"/>
              </a:solidFill>
            </a:endParaRPr>
          </a:p>
          <a:p>
            <a:pPr indent="233363" algn="ctr"/>
            <a:endParaRPr lang="en-US" sz="1900" b="1" dirty="0" smtClean="0">
              <a:solidFill>
                <a:srgbClr val="000000"/>
              </a:solidFill>
            </a:endParaRPr>
          </a:p>
          <a:p>
            <a:pPr indent="233363" algn="ctr"/>
            <a:r>
              <a:rPr lang="en-US" sz="1900" b="1" dirty="0" smtClean="0">
                <a:solidFill>
                  <a:srgbClr val="000000"/>
                </a:solidFill>
              </a:rPr>
              <a:t>Full </a:t>
            </a:r>
            <a:r>
              <a:rPr lang="en-US" sz="1900" b="1" dirty="0">
                <a:solidFill>
                  <a:srgbClr val="000000"/>
                </a:solidFill>
              </a:rPr>
              <a:t>Action Agenda delivered at Rio+20, 2012</a:t>
            </a:r>
          </a:p>
          <a:p>
            <a:pPr indent="233363">
              <a:buFont typeface="Arial" charset="0"/>
              <a:buChar char="•"/>
            </a:pPr>
            <a:endParaRPr lang="en-US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4189413" y="2603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</p:txBody>
      </p:sp>
      <p:pic>
        <p:nvPicPr>
          <p:cNvPr id="19458" name="Picture 2" descr="K:\Energy Access\Logo\jpeg\SEFA_IY_horiz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715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533400" y="323215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33363" algn="ctr"/>
            <a:r>
              <a:rPr lang="en-US" sz="2000" b="1" dirty="0" smtClean="0">
                <a:solidFill>
                  <a:srgbClr val="000000"/>
                </a:solidFill>
              </a:rPr>
              <a:t>By 2030:</a:t>
            </a:r>
          </a:p>
          <a:p>
            <a:pPr indent="233363" algn="ctr"/>
            <a:endParaRPr lang="en-US" sz="2000" b="1" dirty="0" smtClean="0">
              <a:solidFill>
                <a:srgbClr val="000000"/>
              </a:solidFill>
            </a:endParaRPr>
          </a:p>
          <a:p>
            <a:pPr indent="233363" algn="ctr"/>
            <a:r>
              <a:rPr lang="en-US" sz="2000" b="1" dirty="0" smtClean="0">
                <a:solidFill>
                  <a:srgbClr val="000000"/>
                </a:solidFill>
              </a:rPr>
              <a:t>Universal Access</a:t>
            </a:r>
          </a:p>
          <a:p>
            <a:pPr indent="233363" algn="ctr"/>
            <a:endParaRPr lang="en-US" sz="2000" b="1" dirty="0" smtClean="0">
              <a:solidFill>
                <a:srgbClr val="000000"/>
              </a:solidFill>
            </a:endParaRPr>
          </a:p>
          <a:p>
            <a:pPr indent="233363" algn="ctr"/>
            <a:r>
              <a:rPr lang="en-US" sz="2000" b="1" dirty="0" smtClean="0">
                <a:solidFill>
                  <a:srgbClr val="000000"/>
                </a:solidFill>
              </a:rPr>
              <a:t>Double the historical rate of improvement in Energy Efficiency</a:t>
            </a:r>
          </a:p>
          <a:p>
            <a:pPr indent="233363" algn="ctr"/>
            <a:endParaRPr lang="en-US" sz="2000" b="1" dirty="0" smtClean="0">
              <a:solidFill>
                <a:srgbClr val="000000"/>
              </a:solidFill>
            </a:endParaRPr>
          </a:p>
          <a:p>
            <a:pPr indent="233363" algn="ctr"/>
            <a:r>
              <a:rPr lang="en-US" sz="2000" b="1" dirty="0" smtClean="0">
                <a:solidFill>
                  <a:srgbClr val="000000"/>
                </a:solidFill>
              </a:rPr>
              <a:t>Double the share of Renewable Energy in the overall mix </a:t>
            </a:r>
            <a:endParaRPr lang="en-US" sz="2000" b="1" dirty="0">
              <a:solidFill>
                <a:srgbClr val="000000"/>
              </a:solidFill>
            </a:endParaRPr>
          </a:p>
          <a:p>
            <a:pPr indent="233363">
              <a:buFont typeface="Arial" charset="0"/>
              <a:buChar char="•"/>
            </a:pPr>
            <a:endParaRPr lang="en-US" sz="28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7197"/>
            <a:ext cx="9144000" cy="585787"/>
          </a:xfrm>
        </p:spPr>
        <p:txBody>
          <a:bodyPr lIns="108032" tIns="54016" rIns="108032" bIns="54016"/>
          <a:lstStyle/>
          <a:p>
            <a:pPr algn="ctr" eaLnBrk="1" hangingPunct="1">
              <a:lnSpc>
                <a:spcPts val="39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Implications of achieving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universal modern energy access</a:t>
            </a:r>
            <a:endParaRPr lang="en-US" sz="3200" b="1" dirty="0" smtClean="0">
              <a:latin typeface="Calibri" pitchFamily="34" charset="0"/>
            </a:endParaRPr>
          </a:p>
        </p:txBody>
      </p:sp>
      <p:sp>
        <p:nvSpPr>
          <p:cNvPr id="6147" name="Text Placeholder 2"/>
          <p:cNvSpPr txBox="1">
            <a:spLocks/>
          </p:cNvSpPr>
          <p:nvPr/>
        </p:nvSpPr>
        <p:spPr bwMode="auto">
          <a:xfrm>
            <a:off x="0" y="5638800"/>
            <a:ext cx="91440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32" tIns="54016" rIns="108032" bIns="54016"/>
          <a:lstStyle/>
          <a:p>
            <a:pPr algn="ctr" eaLnBrk="0" hangingPunct="0">
              <a:buClr>
                <a:srgbClr val="7030A0"/>
              </a:buClr>
              <a:buSzPct val="90000"/>
            </a:pPr>
            <a:r>
              <a:rPr kumimoji="1" lang="en-US" sz="2100" b="1" i="1">
                <a:solidFill>
                  <a:srgbClr val="C00000"/>
                </a:solidFill>
                <a:latin typeface="Corbel" pitchFamily="34" charset="0"/>
              </a:rPr>
              <a:t>Universal modern energy access does not have any significant </a:t>
            </a:r>
          </a:p>
          <a:p>
            <a:pPr algn="ctr" eaLnBrk="0" hangingPunct="0">
              <a:buClr>
                <a:srgbClr val="7030A0"/>
              </a:buClr>
              <a:buSzPct val="90000"/>
            </a:pPr>
            <a:r>
              <a:rPr kumimoji="1" lang="en-US" sz="2100" b="1" i="1">
                <a:solidFill>
                  <a:srgbClr val="C00000"/>
                </a:solidFill>
                <a:latin typeface="Corbel" pitchFamily="34" charset="0"/>
              </a:rPr>
              <a:t>impact on energy or climate security</a:t>
            </a:r>
            <a:endParaRPr kumimoji="1" lang="en-GB" sz="2100" b="1" i="1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8275" name="Rectangle 83"/>
          <p:cNvSpPr>
            <a:spLocks noChangeArrowheads="1"/>
          </p:cNvSpPr>
          <p:nvPr/>
        </p:nvSpPr>
        <p:spPr bwMode="auto">
          <a:xfrm>
            <a:off x="371131" y="3282910"/>
            <a:ext cx="26070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Billion 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tonnes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 of oil equivalent</a:t>
            </a: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133600" y="2047875"/>
            <a:ext cx="2714625" cy="2101850"/>
            <a:chOff x="2311400" y="2190750"/>
            <a:chExt cx="2940050" cy="2101850"/>
          </a:xfrm>
        </p:grpSpPr>
        <p:cxnSp>
          <p:nvCxnSpPr>
            <p:cNvPr id="122" name="Straight Connector 121"/>
            <p:cNvCxnSpPr/>
            <p:nvPr/>
          </p:nvCxnSpPr>
          <p:spPr bwMode="auto">
            <a:xfrm>
              <a:off x="2311400" y="4292600"/>
              <a:ext cx="29400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2311400" y="3587750"/>
              <a:ext cx="29400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2311400" y="2889250"/>
              <a:ext cx="29400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2311400" y="2190750"/>
              <a:ext cx="294005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bg1">
                  <a:lumMod val="75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2533" name="Freeform 57"/>
          <p:cNvSpPr>
            <a:spLocks noEditPoints="1"/>
          </p:cNvSpPr>
          <p:nvPr/>
        </p:nvSpPr>
        <p:spPr bwMode="auto">
          <a:xfrm>
            <a:off x="2398713" y="2576513"/>
            <a:ext cx="792162" cy="2286000"/>
          </a:xfrm>
          <a:custGeom>
            <a:avLst/>
            <a:gdLst>
              <a:gd name="T0" fmla="*/ 0 w 1440"/>
              <a:gd name="T1" fmla="*/ 2147483647 h 3840"/>
              <a:gd name="T2" fmla="*/ 2147483647 w 1440"/>
              <a:gd name="T3" fmla="*/ 0 h 3840"/>
              <a:gd name="T4" fmla="*/ 2147483647 w 1440"/>
              <a:gd name="T5" fmla="*/ 0 h 3840"/>
              <a:gd name="T6" fmla="*/ 2147483647 w 1440"/>
              <a:gd name="T7" fmla="*/ 2147483647 h 3840"/>
              <a:gd name="T8" fmla="*/ 2147483647 w 1440"/>
              <a:gd name="T9" fmla="*/ 2147483647 h 3840"/>
              <a:gd name="T10" fmla="*/ 2147483647 w 1440"/>
              <a:gd name="T11" fmla="*/ 2147483647 h 3840"/>
              <a:gd name="T12" fmla="*/ 2147483647 w 1440"/>
              <a:gd name="T13" fmla="*/ 2147483647 h 3840"/>
              <a:gd name="T14" fmla="*/ 0 w 1440"/>
              <a:gd name="T15" fmla="*/ 2147483647 h 3840"/>
              <a:gd name="T16" fmla="*/ 0 w 1440"/>
              <a:gd name="T17" fmla="*/ 2147483647 h 3840"/>
              <a:gd name="T18" fmla="*/ 2147483647 w 1440"/>
              <a:gd name="T19" fmla="*/ 2147483647 h 3840"/>
              <a:gd name="T20" fmla="*/ 2147483647 w 1440"/>
              <a:gd name="T21" fmla="*/ 2147483647 h 3840"/>
              <a:gd name="T22" fmla="*/ 2147483647 w 1440"/>
              <a:gd name="T23" fmla="*/ 2147483647 h 3840"/>
              <a:gd name="T24" fmla="*/ 2147483647 w 1440"/>
              <a:gd name="T25" fmla="*/ 2147483647 h 3840"/>
              <a:gd name="T26" fmla="*/ 2147483647 w 1440"/>
              <a:gd name="T27" fmla="*/ 2147483647 h 3840"/>
              <a:gd name="T28" fmla="*/ 2147483647 w 1440"/>
              <a:gd name="T29" fmla="*/ 2147483647 h 3840"/>
              <a:gd name="T30" fmla="*/ 2147483647 w 1440"/>
              <a:gd name="T31" fmla="*/ 2147483647 h 3840"/>
              <a:gd name="T32" fmla="*/ 2147483647 w 1440"/>
              <a:gd name="T33" fmla="*/ 2147483647 h 3840"/>
              <a:gd name="T34" fmla="*/ 2147483647 w 1440"/>
              <a:gd name="T35" fmla="*/ 2147483647 h 38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0"/>
              <a:gd name="T55" fmla="*/ 0 h 3840"/>
              <a:gd name="T56" fmla="*/ 1440 w 1440"/>
              <a:gd name="T57" fmla="*/ 3840 h 38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0" h="3840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432" y="0"/>
                </a:lnTo>
                <a:cubicBezTo>
                  <a:pt x="1437" y="0"/>
                  <a:pt x="1440" y="4"/>
                  <a:pt x="1440" y="8"/>
                </a:cubicBezTo>
                <a:lnTo>
                  <a:pt x="1440" y="3832"/>
                </a:lnTo>
                <a:cubicBezTo>
                  <a:pt x="1440" y="3837"/>
                  <a:pt x="1437" y="3840"/>
                  <a:pt x="1432" y="3840"/>
                </a:cubicBezTo>
                <a:lnTo>
                  <a:pt x="8" y="3840"/>
                </a:lnTo>
                <a:cubicBezTo>
                  <a:pt x="4" y="3840"/>
                  <a:pt x="0" y="3837"/>
                  <a:pt x="0" y="3832"/>
                </a:cubicBezTo>
                <a:lnTo>
                  <a:pt x="0" y="8"/>
                </a:lnTo>
                <a:close/>
                <a:moveTo>
                  <a:pt x="16" y="3832"/>
                </a:moveTo>
                <a:lnTo>
                  <a:pt x="8" y="3824"/>
                </a:lnTo>
                <a:lnTo>
                  <a:pt x="1432" y="3824"/>
                </a:lnTo>
                <a:lnTo>
                  <a:pt x="1424" y="3832"/>
                </a:lnTo>
                <a:lnTo>
                  <a:pt x="1424" y="8"/>
                </a:lnTo>
                <a:lnTo>
                  <a:pt x="1432" y="16"/>
                </a:lnTo>
                <a:lnTo>
                  <a:pt x="8" y="16"/>
                </a:lnTo>
                <a:lnTo>
                  <a:pt x="16" y="8"/>
                </a:lnTo>
                <a:lnTo>
                  <a:pt x="16" y="383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4" name="Freeform 59"/>
          <p:cNvSpPr>
            <a:spLocks noEditPoints="1"/>
          </p:cNvSpPr>
          <p:nvPr/>
        </p:nvSpPr>
        <p:spPr bwMode="auto">
          <a:xfrm>
            <a:off x="2398713" y="2547938"/>
            <a:ext cx="792162" cy="38100"/>
          </a:xfrm>
          <a:custGeom>
            <a:avLst/>
            <a:gdLst>
              <a:gd name="T0" fmla="*/ 0 w 1440"/>
              <a:gd name="T1" fmla="*/ 2147483647 h 64"/>
              <a:gd name="T2" fmla="*/ 2147483647 w 1440"/>
              <a:gd name="T3" fmla="*/ 0 h 64"/>
              <a:gd name="T4" fmla="*/ 2147483647 w 1440"/>
              <a:gd name="T5" fmla="*/ 0 h 64"/>
              <a:gd name="T6" fmla="*/ 2147483647 w 1440"/>
              <a:gd name="T7" fmla="*/ 2147483647 h 64"/>
              <a:gd name="T8" fmla="*/ 2147483647 w 1440"/>
              <a:gd name="T9" fmla="*/ 2147483647 h 64"/>
              <a:gd name="T10" fmla="*/ 2147483647 w 1440"/>
              <a:gd name="T11" fmla="*/ 2147483647 h 64"/>
              <a:gd name="T12" fmla="*/ 2147483647 w 1440"/>
              <a:gd name="T13" fmla="*/ 2147483647 h 64"/>
              <a:gd name="T14" fmla="*/ 0 w 1440"/>
              <a:gd name="T15" fmla="*/ 2147483647 h 64"/>
              <a:gd name="T16" fmla="*/ 0 w 1440"/>
              <a:gd name="T17" fmla="*/ 2147483647 h 64"/>
              <a:gd name="T18" fmla="*/ 2147483647 w 1440"/>
              <a:gd name="T19" fmla="*/ 2147483647 h 64"/>
              <a:gd name="T20" fmla="*/ 2147483647 w 1440"/>
              <a:gd name="T21" fmla="*/ 2147483647 h 64"/>
              <a:gd name="T22" fmla="*/ 2147483647 w 1440"/>
              <a:gd name="T23" fmla="*/ 2147483647 h 64"/>
              <a:gd name="T24" fmla="*/ 2147483647 w 1440"/>
              <a:gd name="T25" fmla="*/ 2147483647 h 64"/>
              <a:gd name="T26" fmla="*/ 2147483647 w 1440"/>
              <a:gd name="T27" fmla="*/ 2147483647 h 64"/>
              <a:gd name="T28" fmla="*/ 2147483647 w 1440"/>
              <a:gd name="T29" fmla="*/ 2147483647 h 64"/>
              <a:gd name="T30" fmla="*/ 2147483647 w 1440"/>
              <a:gd name="T31" fmla="*/ 2147483647 h 64"/>
              <a:gd name="T32" fmla="*/ 2147483647 w 1440"/>
              <a:gd name="T33" fmla="*/ 2147483647 h 64"/>
              <a:gd name="T34" fmla="*/ 2147483647 w 1440"/>
              <a:gd name="T35" fmla="*/ 2147483647 h 6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0"/>
              <a:gd name="T55" fmla="*/ 0 h 64"/>
              <a:gd name="T56" fmla="*/ 1440 w 1440"/>
              <a:gd name="T57" fmla="*/ 64 h 6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0" h="64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432" y="0"/>
                </a:lnTo>
                <a:cubicBezTo>
                  <a:pt x="1437" y="0"/>
                  <a:pt x="1440" y="4"/>
                  <a:pt x="1440" y="8"/>
                </a:cubicBezTo>
                <a:lnTo>
                  <a:pt x="1440" y="56"/>
                </a:lnTo>
                <a:cubicBezTo>
                  <a:pt x="1440" y="61"/>
                  <a:pt x="1437" y="64"/>
                  <a:pt x="1432" y="64"/>
                </a:cubicBezTo>
                <a:lnTo>
                  <a:pt x="8" y="64"/>
                </a:lnTo>
                <a:cubicBezTo>
                  <a:pt x="4" y="64"/>
                  <a:pt x="0" y="61"/>
                  <a:pt x="0" y="56"/>
                </a:cubicBezTo>
                <a:lnTo>
                  <a:pt x="0" y="8"/>
                </a:lnTo>
                <a:close/>
                <a:moveTo>
                  <a:pt x="16" y="56"/>
                </a:moveTo>
                <a:lnTo>
                  <a:pt x="8" y="48"/>
                </a:lnTo>
                <a:lnTo>
                  <a:pt x="1432" y="48"/>
                </a:lnTo>
                <a:lnTo>
                  <a:pt x="1424" y="56"/>
                </a:lnTo>
                <a:lnTo>
                  <a:pt x="1424" y="8"/>
                </a:lnTo>
                <a:lnTo>
                  <a:pt x="1432" y="16"/>
                </a:lnTo>
                <a:lnTo>
                  <a:pt x="8" y="16"/>
                </a:lnTo>
                <a:lnTo>
                  <a:pt x="16" y="8"/>
                </a:lnTo>
                <a:lnTo>
                  <a:pt x="16" y="5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Freeform 61"/>
          <p:cNvSpPr>
            <a:spLocks noEditPoints="1"/>
          </p:cNvSpPr>
          <p:nvPr/>
        </p:nvSpPr>
        <p:spPr bwMode="auto">
          <a:xfrm>
            <a:off x="3770313" y="2338388"/>
            <a:ext cx="792162" cy="2524125"/>
          </a:xfrm>
          <a:custGeom>
            <a:avLst/>
            <a:gdLst>
              <a:gd name="T0" fmla="*/ 0 w 1440"/>
              <a:gd name="T1" fmla="*/ 2147483647 h 4240"/>
              <a:gd name="T2" fmla="*/ 2147483647 w 1440"/>
              <a:gd name="T3" fmla="*/ 0 h 4240"/>
              <a:gd name="T4" fmla="*/ 2147483647 w 1440"/>
              <a:gd name="T5" fmla="*/ 0 h 4240"/>
              <a:gd name="T6" fmla="*/ 2147483647 w 1440"/>
              <a:gd name="T7" fmla="*/ 2147483647 h 4240"/>
              <a:gd name="T8" fmla="*/ 2147483647 w 1440"/>
              <a:gd name="T9" fmla="*/ 2147483647 h 4240"/>
              <a:gd name="T10" fmla="*/ 2147483647 w 1440"/>
              <a:gd name="T11" fmla="*/ 2147483647 h 4240"/>
              <a:gd name="T12" fmla="*/ 2147483647 w 1440"/>
              <a:gd name="T13" fmla="*/ 2147483647 h 4240"/>
              <a:gd name="T14" fmla="*/ 0 w 1440"/>
              <a:gd name="T15" fmla="*/ 2147483647 h 4240"/>
              <a:gd name="T16" fmla="*/ 0 w 1440"/>
              <a:gd name="T17" fmla="*/ 2147483647 h 4240"/>
              <a:gd name="T18" fmla="*/ 2147483647 w 1440"/>
              <a:gd name="T19" fmla="*/ 2147483647 h 4240"/>
              <a:gd name="T20" fmla="*/ 2147483647 w 1440"/>
              <a:gd name="T21" fmla="*/ 2147483647 h 4240"/>
              <a:gd name="T22" fmla="*/ 2147483647 w 1440"/>
              <a:gd name="T23" fmla="*/ 2147483647 h 4240"/>
              <a:gd name="T24" fmla="*/ 2147483647 w 1440"/>
              <a:gd name="T25" fmla="*/ 2147483647 h 4240"/>
              <a:gd name="T26" fmla="*/ 2147483647 w 1440"/>
              <a:gd name="T27" fmla="*/ 2147483647 h 4240"/>
              <a:gd name="T28" fmla="*/ 2147483647 w 1440"/>
              <a:gd name="T29" fmla="*/ 2147483647 h 4240"/>
              <a:gd name="T30" fmla="*/ 2147483647 w 1440"/>
              <a:gd name="T31" fmla="*/ 2147483647 h 4240"/>
              <a:gd name="T32" fmla="*/ 2147483647 w 1440"/>
              <a:gd name="T33" fmla="*/ 2147483647 h 4240"/>
              <a:gd name="T34" fmla="*/ 2147483647 w 1440"/>
              <a:gd name="T35" fmla="*/ 2147483647 h 42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0"/>
              <a:gd name="T55" fmla="*/ 0 h 4240"/>
              <a:gd name="T56" fmla="*/ 1440 w 1440"/>
              <a:gd name="T57" fmla="*/ 4240 h 42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0" h="4240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432" y="0"/>
                </a:lnTo>
                <a:cubicBezTo>
                  <a:pt x="1437" y="0"/>
                  <a:pt x="1440" y="4"/>
                  <a:pt x="1440" y="8"/>
                </a:cubicBezTo>
                <a:lnTo>
                  <a:pt x="1440" y="4232"/>
                </a:lnTo>
                <a:cubicBezTo>
                  <a:pt x="1440" y="4237"/>
                  <a:pt x="1437" y="4240"/>
                  <a:pt x="1432" y="4240"/>
                </a:cubicBezTo>
                <a:lnTo>
                  <a:pt x="8" y="4240"/>
                </a:lnTo>
                <a:cubicBezTo>
                  <a:pt x="4" y="4240"/>
                  <a:pt x="0" y="4237"/>
                  <a:pt x="0" y="4232"/>
                </a:cubicBezTo>
                <a:lnTo>
                  <a:pt x="0" y="8"/>
                </a:lnTo>
                <a:close/>
                <a:moveTo>
                  <a:pt x="16" y="4232"/>
                </a:moveTo>
                <a:lnTo>
                  <a:pt x="8" y="4224"/>
                </a:lnTo>
                <a:lnTo>
                  <a:pt x="1432" y="4224"/>
                </a:lnTo>
                <a:lnTo>
                  <a:pt x="1424" y="4232"/>
                </a:lnTo>
                <a:lnTo>
                  <a:pt x="1424" y="8"/>
                </a:lnTo>
                <a:lnTo>
                  <a:pt x="1432" y="16"/>
                </a:lnTo>
                <a:lnTo>
                  <a:pt x="8" y="16"/>
                </a:lnTo>
                <a:lnTo>
                  <a:pt x="16" y="8"/>
                </a:lnTo>
                <a:lnTo>
                  <a:pt x="16" y="423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Rectangle 62"/>
          <p:cNvSpPr>
            <a:spLocks noChangeArrowheads="1"/>
          </p:cNvSpPr>
          <p:nvPr/>
        </p:nvSpPr>
        <p:spPr bwMode="auto">
          <a:xfrm>
            <a:off x="3775075" y="2333625"/>
            <a:ext cx="782638" cy="95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2537" name="Freeform 63"/>
          <p:cNvSpPr>
            <a:spLocks noEditPoints="1"/>
          </p:cNvSpPr>
          <p:nvPr/>
        </p:nvSpPr>
        <p:spPr bwMode="auto">
          <a:xfrm>
            <a:off x="3770313" y="2328863"/>
            <a:ext cx="792162" cy="19050"/>
          </a:xfrm>
          <a:custGeom>
            <a:avLst/>
            <a:gdLst>
              <a:gd name="T0" fmla="*/ 0 w 1440"/>
              <a:gd name="T1" fmla="*/ 2147483647 h 32"/>
              <a:gd name="T2" fmla="*/ 2147483647 w 1440"/>
              <a:gd name="T3" fmla="*/ 0 h 32"/>
              <a:gd name="T4" fmla="*/ 2147483647 w 1440"/>
              <a:gd name="T5" fmla="*/ 0 h 32"/>
              <a:gd name="T6" fmla="*/ 2147483647 w 1440"/>
              <a:gd name="T7" fmla="*/ 2147483647 h 32"/>
              <a:gd name="T8" fmla="*/ 2147483647 w 1440"/>
              <a:gd name="T9" fmla="*/ 2147483647 h 32"/>
              <a:gd name="T10" fmla="*/ 2147483647 w 1440"/>
              <a:gd name="T11" fmla="*/ 2147483647 h 32"/>
              <a:gd name="T12" fmla="*/ 2147483647 w 1440"/>
              <a:gd name="T13" fmla="*/ 2147483647 h 32"/>
              <a:gd name="T14" fmla="*/ 0 w 1440"/>
              <a:gd name="T15" fmla="*/ 2147483647 h 32"/>
              <a:gd name="T16" fmla="*/ 0 w 1440"/>
              <a:gd name="T17" fmla="*/ 2147483647 h 32"/>
              <a:gd name="T18" fmla="*/ 2147483647 w 1440"/>
              <a:gd name="T19" fmla="*/ 2147483647 h 32"/>
              <a:gd name="T20" fmla="*/ 2147483647 w 1440"/>
              <a:gd name="T21" fmla="*/ 2147483647 h 32"/>
              <a:gd name="T22" fmla="*/ 2147483647 w 1440"/>
              <a:gd name="T23" fmla="*/ 2147483647 h 32"/>
              <a:gd name="T24" fmla="*/ 2147483647 w 1440"/>
              <a:gd name="T25" fmla="*/ 2147483647 h 32"/>
              <a:gd name="T26" fmla="*/ 2147483647 w 1440"/>
              <a:gd name="T27" fmla="*/ 2147483647 h 32"/>
              <a:gd name="T28" fmla="*/ 2147483647 w 1440"/>
              <a:gd name="T29" fmla="*/ 2147483647 h 32"/>
              <a:gd name="T30" fmla="*/ 2147483647 w 1440"/>
              <a:gd name="T31" fmla="*/ 2147483647 h 32"/>
              <a:gd name="T32" fmla="*/ 2147483647 w 1440"/>
              <a:gd name="T33" fmla="*/ 2147483647 h 32"/>
              <a:gd name="T34" fmla="*/ 2147483647 w 1440"/>
              <a:gd name="T35" fmla="*/ 2147483647 h 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0"/>
              <a:gd name="T55" fmla="*/ 0 h 32"/>
              <a:gd name="T56" fmla="*/ 1440 w 1440"/>
              <a:gd name="T57" fmla="*/ 32 h 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0" h="32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1432" y="0"/>
                </a:lnTo>
                <a:cubicBezTo>
                  <a:pt x="1437" y="0"/>
                  <a:pt x="1440" y="4"/>
                  <a:pt x="1440" y="8"/>
                </a:cubicBezTo>
                <a:lnTo>
                  <a:pt x="1440" y="24"/>
                </a:lnTo>
                <a:cubicBezTo>
                  <a:pt x="1440" y="29"/>
                  <a:pt x="1437" y="32"/>
                  <a:pt x="1432" y="32"/>
                </a:cubicBezTo>
                <a:lnTo>
                  <a:pt x="8" y="32"/>
                </a:lnTo>
                <a:cubicBezTo>
                  <a:pt x="4" y="32"/>
                  <a:pt x="0" y="29"/>
                  <a:pt x="0" y="24"/>
                </a:cubicBezTo>
                <a:lnTo>
                  <a:pt x="0" y="8"/>
                </a:lnTo>
                <a:close/>
                <a:moveTo>
                  <a:pt x="16" y="24"/>
                </a:moveTo>
                <a:lnTo>
                  <a:pt x="8" y="16"/>
                </a:lnTo>
                <a:lnTo>
                  <a:pt x="1432" y="16"/>
                </a:lnTo>
                <a:lnTo>
                  <a:pt x="1424" y="24"/>
                </a:lnTo>
                <a:lnTo>
                  <a:pt x="1424" y="8"/>
                </a:lnTo>
                <a:lnTo>
                  <a:pt x="1432" y="16"/>
                </a:lnTo>
                <a:lnTo>
                  <a:pt x="8" y="16"/>
                </a:lnTo>
                <a:lnTo>
                  <a:pt x="16" y="8"/>
                </a:lnTo>
                <a:lnTo>
                  <a:pt x="16" y="2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Rectangle 64"/>
          <p:cNvSpPr>
            <a:spLocks noChangeArrowheads="1"/>
          </p:cNvSpPr>
          <p:nvPr/>
        </p:nvSpPr>
        <p:spPr bwMode="auto">
          <a:xfrm>
            <a:off x="4851400" y="2047875"/>
            <a:ext cx="9525" cy="28098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2539" name="Freeform 65"/>
          <p:cNvSpPr>
            <a:spLocks noEditPoints="1"/>
          </p:cNvSpPr>
          <p:nvPr/>
        </p:nvSpPr>
        <p:spPr bwMode="auto">
          <a:xfrm>
            <a:off x="4856163" y="2043113"/>
            <a:ext cx="44450" cy="2819400"/>
          </a:xfrm>
          <a:custGeom>
            <a:avLst/>
            <a:gdLst>
              <a:gd name="T0" fmla="*/ 0 w 30"/>
              <a:gd name="T1" fmla="*/ 2147483647 h 1776"/>
              <a:gd name="T2" fmla="*/ 2147483647 w 30"/>
              <a:gd name="T3" fmla="*/ 2147483647 h 1776"/>
              <a:gd name="T4" fmla="*/ 2147483647 w 30"/>
              <a:gd name="T5" fmla="*/ 2147483647 h 1776"/>
              <a:gd name="T6" fmla="*/ 0 w 30"/>
              <a:gd name="T7" fmla="*/ 2147483647 h 1776"/>
              <a:gd name="T8" fmla="*/ 0 w 30"/>
              <a:gd name="T9" fmla="*/ 2147483647 h 1776"/>
              <a:gd name="T10" fmla="*/ 0 w 30"/>
              <a:gd name="T11" fmla="*/ 2147483647 h 1776"/>
              <a:gd name="T12" fmla="*/ 2147483647 w 30"/>
              <a:gd name="T13" fmla="*/ 2147483647 h 1776"/>
              <a:gd name="T14" fmla="*/ 2147483647 w 30"/>
              <a:gd name="T15" fmla="*/ 2147483647 h 1776"/>
              <a:gd name="T16" fmla="*/ 0 w 30"/>
              <a:gd name="T17" fmla="*/ 2147483647 h 1776"/>
              <a:gd name="T18" fmla="*/ 0 w 30"/>
              <a:gd name="T19" fmla="*/ 2147483647 h 1776"/>
              <a:gd name="T20" fmla="*/ 0 w 30"/>
              <a:gd name="T21" fmla="*/ 2147483647 h 1776"/>
              <a:gd name="T22" fmla="*/ 2147483647 w 30"/>
              <a:gd name="T23" fmla="*/ 2147483647 h 1776"/>
              <a:gd name="T24" fmla="*/ 2147483647 w 30"/>
              <a:gd name="T25" fmla="*/ 2147483647 h 1776"/>
              <a:gd name="T26" fmla="*/ 0 w 30"/>
              <a:gd name="T27" fmla="*/ 2147483647 h 1776"/>
              <a:gd name="T28" fmla="*/ 0 w 30"/>
              <a:gd name="T29" fmla="*/ 2147483647 h 1776"/>
              <a:gd name="T30" fmla="*/ 0 w 30"/>
              <a:gd name="T31" fmla="*/ 2147483647 h 1776"/>
              <a:gd name="T32" fmla="*/ 2147483647 w 30"/>
              <a:gd name="T33" fmla="*/ 2147483647 h 1776"/>
              <a:gd name="T34" fmla="*/ 2147483647 w 30"/>
              <a:gd name="T35" fmla="*/ 2147483647 h 1776"/>
              <a:gd name="T36" fmla="*/ 0 w 30"/>
              <a:gd name="T37" fmla="*/ 2147483647 h 1776"/>
              <a:gd name="T38" fmla="*/ 0 w 30"/>
              <a:gd name="T39" fmla="*/ 2147483647 h 1776"/>
              <a:gd name="T40" fmla="*/ 0 w 30"/>
              <a:gd name="T41" fmla="*/ 0 h 1776"/>
              <a:gd name="T42" fmla="*/ 2147483647 w 30"/>
              <a:gd name="T43" fmla="*/ 0 h 1776"/>
              <a:gd name="T44" fmla="*/ 2147483647 w 30"/>
              <a:gd name="T45" fmla="*/ 2147483647 h 1776"/>
              <a:gd name="T46" fmla="*/ 0 w 30"/>
              <a:gd name="T47" fmla="*/ 2147483647 h 1776"/>
              <a:gd name="T48" fmla="*/ 0 w 30"/>
              <a:gd name="T49" fmla="*/ 0 h 17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1776"/>
              <a:gd name="T77" fmla="*/ 30 w 30"/>
              <a:gd name="T78" fmla="*/ 1776 h 17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1776">
                <a:moveTo>
                  <a:pt x="0" y="1770"/>
                </a:moveTo>
                <a:lnTo>
                  <a:pt x="30" y="1770"/>
                </a:lnTo>
                <a:lnTo>
                  <a:pt x="30" y="1776"/>
                </a:lnTo>
                <a:lnTo>
                  <a:pt x="0" y="1776"/>
                </a:lnTo>
                <a:lnTo>
                  <a:pt x="0" y="1770"/>
                </a:lnTo>
                <a:close/>
                <a:moveTo>
                  <a:pt x="0" y="1326"/>
                </a:moveTo>
                <a:lnTo>
                  <a:pt x="30" y="1326"/>
                </a:lnTo>
                <a:lnTo>
                  <a:pt x="30" y="1332"/>
                </a:lnTo>
                <a:lnTo>
                  <a:pt x="0" y="1332"/>
                </a:lnTo>
                <a:lnTo>
                  <a:pt x="0" y="1326"/>
                </a:lnTo>
                <a:close/>
                <a:moveTo>
                  <a:pt x="0" y="882"/>
                </a:moveTo>
                <a:lnTo>
                  <a:pt x="30" y="882"/>
                </a:lnTo>
                <a:lnTo>
                  <a:pt x="30" y="888"/>
                </a:lnTo>
                <a:lnTo>
                  <a:pt x="0" y="888"/>
                </a:lnTo>
                <a:lnTo>
                  <a:pt x="0" y="882"/>
                </a:lnTo>
                <a:close/>
                <a:moveTo>
                  <a:pt x="0" y="438"/>
                </a:moveTo>
                <a:lnTo>
                  <a:pt x="30" y="438"/>
                </a:lnTo>
                <a:lnTo>
                  <a:pt x="30" y="444"/>
                </a:lnTo>
                <a:lnTo>
                  <a:pt x="0" y="444"/>
                </a:lnTo>
                <a:lnTo>
                  <a:pt x="0" y="438"/>
                </a:lnTo>
                <a:close/>
                <a:moveTo>
                  <a:pt x="0" y="0"/>
                </a:move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Rectangle 66"/>
          <p:cNvSpPr>
            <a:spLocks noChangeArrowheads="1"/>
          </p:cNvSpPr>
          <p:nvPr/>
        </p:nvSpPr>
        <p:spPr bwMode="auto">
          <a:xfrm>
            <a:off x="2108200" y="2047875"/>
            <a:ext cx="9525" cy="28098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2541" name="Freeform 67"/>
          <p:cNvSpPr>
            <a:spLocks noEditPoints="1"/>
          </p:cNvSpPr>
          <p:nvPr/>
        </p:nvSpPr>
        <p:spPr bwMode="auto">
          <a:xfrm>
            <a:off x="2068513" y="2043113"/>
            <a:ext cx="44450" cy="2819400"/>
          </a:xfrm>
          <a:custGeom>
            <a:avLst/>
            <a:gdLst>
              <a:gd name="T0" fmla="*/ 0 w 30"/>
              <a:gd name="T1" fmla="*/ 2147483647 h 1776"/>
              <a:gd name="T2" fmla="*/ 2147483647 w 30"/>
              <a:gd name="T3" fmla="*/ 2147483647 h 1776"/>
              <a:gd name="T4" fmla="*/ 2147483647 w 30"/>
              <a:gd name="T5" fmla="*/ 2147483647 h 1776"/>
              <a:gd name="T6" fmla="*/ 0 w 30"/>
              <a:gd name="T7" fmla="*/ 2147483647 h 1776"/>
              <a:gd name="T8" fmla="*/ 0 w 30"/>
              <a:gd name="T9" fmla="*/ 2147483647 h 1776"/>
              <a:gd name="T10" fmla="*/ 0 w 30"/>
              <a:gd name="T11" fmla="*/ 2147483647 h 1776"/>
              <a:gd name="T12" fmla="*/ 2147483647 w 30"/>
              <a:gd name="T13" fmla="*/ 2147483647 h 1776"/>
              <a:gd name="T14" fmla="*/ 2147483647 w 30"/>
              <a:gd name="T15" fmla="*/ 2147483647 h 1776"/>
              <a:gd name="T16" fmla="*/ 0 w 30"/>
              <a:gd name="T17" fmla="*/ 2147483647 h 1776"/>
              <a:gd name="T18" fmla="*/ 0 w 30"/>
              <a:gd name="T19" fmla="*/ 2147483647 h 1776"/>
              <a:gd name="T20" fmla="*/ 0 w 30"/>
              <a:gd name="T21" fmla="*/ 2147483647 h 1776"/>
              <a:gd name="T22" fmla="*/ 2147483647 w 30"/>
              <a:gd name="T23" fmla="*/ 2147483647 h 1776"/>
              <a:gd name="T24" fmla="*/ 2147483647 w 30"/>
              <a:gd name="T25" fmla="*/ 2147483647 h 1776"/>
              <a:gd name="T26" fmla="*/ 0 w 30"/>
              <a:gd name="T27" fmla="*/ 2147483647 h 1776"/>
              <a:gd name="T28" fmla="*/ 0 w 30"/>
              <a:gd name="T29" fmla="*/ 2147483647 h 1776"/>
              <a:gd name="T30" fmla="*/ 0 w 30"/>
              <a:gd name="T31" fmla="*/ 2147483647 h 1776"/>
              <a:gd name="T32" fmla="*/ 2147483647 w 30"/>
              <a:gd name="T33" fmla="*/ 2147483647 h 1776"/>
              <a:gd name="T34" fmla="*/ 2147483647 w 30"/>
              <a:gd name="T35" fmla="*/ 2147483647 h 1776"/>
              <a:gd name="T36" fmla="*/ 0 w 30"/>
              <a:gd name="T37" fmla="*/ 2147483647 h 1776"/>
              <a:gd name="T38" fmla="*/ 0 w 30"/>
              <a:gd name="T39" fmla="*/ 2147483647 h 1776"/>
              <a:gd name="T40" fmla="*/ 0 w 30"/>
              <a:gd name="T41" fmla="*/ 0 h 1776"/>
              <a:gd name="T42" fmla="*/ 2147483647 w 30"/>
              <a:gd name="T43" fmla="*/ 0 h 1776"/>
              <a:gd name="T44" fmla="*/ 2147483647 w 30"/>
              <a:gd name="T45" fmla="*/ 2147483647 h 1776"/>
              <a:gd name="T46" fmla="*/ 0 w 30"/>
              <a:gd name="T47" fmla="*/ 2147483647 h 1776"/>
              <a:gd name="T48" fmla="*/ 0 w 30"/>
              <a:gd name="T49" fmla="*/ 0 h 17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"/>
              <a:gd name="T76" fmla="*/ 0 h 1776"/>
              <a:gd name="T77" fmla="*/ 30 w 30"/>
              <a:gd name="T78" fmla="*/ 1776 h 17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" h="1776">
                <a:moveTo>
                  <a:pt x="0" y="1770"/>
                </a:moveTo>
                <a:lnTo>
                  <a:pt x="30" y="1770"/>
                </a:lnTo>
                <a:lnTo>
                  <a:pt x="30" y="1776"/>
                </a:lnTo>
                <a:lnTo>
                  <a:pt x="0" y="1776"/>
                </a:lnTo>
                <a:lnTo>
                  <a:pt x="0" y="1770"/>
                </a:lnTo>
                <a:close/>
                <a:moveTo>
                  <a:pt x="0" y="1326"/>
                </a:moveTo>
                <a:lnTo>
                  <a:pt x="30" y="1326"/>
                </a:lnTo>
                <a:lnTo>
                  <a:pt x="30" y="1332"/>
                </a:lnTo>
                <a:lnTo>
                  <a:pt x="0" y="1332"/>
                </a:lnTo>
                <a:lnTo>
                  <a:pt x="0" y="1326"/>
                </a:lnTo>
                <a:close/>
                <a:moveTo>
                  <a:pt x="0" y="882"/>
                </a:moveTo>
                <a:lnTo>
                  <a:pt x="30" y="882"/>
                </a:lnTo>
                <a:lnTo>
                  <a:pt x="30" y="888"/>
                </a:lnTo>
                <a:lnTo>
                  <a:pt x="0" y="888"/>
                </a:lnTo>
                <a:lnTo>
                  <a:pt x="0" y="882"/>
                </a:lnTo>
                <a:close/>
                <a:moveTo>
                  <a:pt x="0" y="438"/>
                </a:moveTo>
                <a:lnTo>
                  <a:pt x="30" y="438"/>
                </a:lnTo>
                <a:lnTo>
                  <a:pt x="30" y="444"/>
                </a:lnTo>
                <a:lnTo>
                  <a:pt x="0" y="444"/>
                </a:lnTo>
                <a:lnTo>
                  <a:pt x="0" y="438"/>
                </a:lnTo>
                <a:close/>
                <a:moveTo>
                  <a:pt x="0" y="0"/>
                </a:moveTo>
                <a:lnTo>
                  <a:pt x="30" y="0"/>
                </a:lnTo>
                <a:lnTo>
                  <a:pt x="3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Rectangle 68"/>
          <p:cNvSpPr>
            <a:spLocks noChangeArrowheads="1"/>
          </p:cNvSpPr>
          <p:nvPr/>
        </p:nvSpPr>
        <p:spPr bwMode="auto">
          <a:xfrm>
            <a:off x="2112963" y="4852988"/>
            <a:ext cx="2743200" cy="95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 sz="1600">
              <a:latin typeface="Calibri" pitchFamily="34" charset="0"/>
            </a:endParaRPr>
          </a:p>
        </p:txBody>
      </p:sp>
      <p:sp>
        <p:nvSpPr>
          <p:cNvPr id="22543" name="Freeform 69"/>
          <p:cNvSpPr>
            <a:spLocks noEditPoints="1"/>
          </p:cNvSpPr>
          <p:nvPr/>
        </p:nvSpPr>
        <p:spPr bwMode="auto">
          <a:xfrm>
            <a:off x="2108200" y="4857750"/>
            <a:ext cx="2752725" cy="47625"/>
          </a:xfrm>
          <a:custGeom>
            <a:avLst/>
            <a:gdLst>
              <a:gd name="T0" fmla="*/ 2147483647 w 1878"/>
              <a:gd name="T1" fmla="*/ 0 h 30"/>
              <a:gd name="T2" fmla="*/ 2147483647 w 1878"/>
              <a:gd name="T3" fmla="*/ 2147483647 h 30"/>
              <a:gd name="T4" fmla="*/ 0 w 1878"/>
              <a:gd name="T5" fmla="*/ 2147483647 h 30"/>
              <a:gd name="T6" fmla="*/ 0 w 1878"/>
              <a:gd name="T7" fmla="*/ 0 h 30"/>
              <a:gd name="T8" fmla="*/ 2147483647 w 1878"/>
              <a:gd name="T9" fmla="*/ 0 h 30"/>
              <a:gd name="T10" fmla="*/ 2147483647 w 1878"/>
              <a:gd name="T11" fmla="*/ 0 h 30"/>
              <a:gd name="T12" fmla="*/ 2147483647 w 1878"/>
              <a:gd name="T13" fmla="*/ 2147483647 h 30"/>
              <a:gd name="T14" fmla="*/ 2147483647 w 1878"/>
              <a:gd name="T15" fmla="*/ 2147483647 h 30"/>
              <a:gd name="T16" fmla="*/ 2147483647 w 1878"/>
              <a:gd name="T17" fmla="*/ 0 h 30"/>
              <a:gd name="T18" fmla="*/ 2147483647 w 1878"/>
              <a:gd name="T19" fmla="*/ 0 h 30"/>
              <a:gd name="T20" fmla="*/ 2147483647 w 1878"/>
              <a:gd name="T21" fmla="*/ 0 h 30"/>
              <a:gd name="T22" fmla="*/ 2147483647 w 1878"/>
              <a:gd name="T23" fmla="*/ 2147483647 h 30"/>
              <a:gd name="T24" fmla="*/ 2147483647 w 1878"/>
              <a:gd name="T25" fmla="*/ 2147483647 h 30"/>
              <a:gd name="T26" fmla="*/ 2147483647 w 1878"/>
              <a:gd name="T27" fmla="*/ 0 h 30"/>
              <a:gd name="T28" fmla="*/ 2147483647 w 1878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8"/>
              <a:gd name="T46" fmla="*/ 0 h 30"/>
              <a:gd name="T47" fmla="*/ 1878 w 1878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8" h="30">
                <a:moveTo>
                  <a:pt x="6" y="0"/>
                </a:moveTo>
                <a:lnTo>
                  <a:pt x="6" y="30"/>
                </a:lnTo>
                <a:lnTo>
                  <a:pt x="0" y="30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942" y="0"/>
                </a:moveTo>
                <a:lnTo>
                  <a:pt x="942" y="30"/>
                </a:lnTo>
                <a:lnTo>
                  <a:pt x="936" y="30"/>
                </a:lnTo>
                <a:lnTo>
                  <a:pt x="936" y="0"/>
                </a:lnTo>
                <a:lnTo>
                  <a:pt x="942" y="0"/>
                </a:lnTo>
                <a:close/>
                <a:moveTo>
                  <a:pt x="1878" y="0"/>
                </a:moveTo>
                <a:lnTo>
                  <a:pt x="1878" y="30"/>
                </a:lnTo>
                <a:lnTo>
                  <a:pt x="1872" y="30"/>
                </a:lnTo>
                <a:lnTo>
                  <a:pt x="1872" y="0"/>
                </a:lnTo>
                <a:lnTo>
                  <a:pt x="187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Rectangle 70"/>
          <p:cNvSpPr>
            <a:spLocks noChangeArrowheads="1"/>
          </p:cNvSpPr>
          <p:nvPr/>
        </p:nvSpPr>
        <p:spPr bwMode="auto">
          <a:xfrm>
            <a:off x="4984750" y="4764088"/>
            <a:ext cx="100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45" name="Rectangle 71"/>
          <p:cNvSpPr>
            <a:spLocks noChangeArrowheads="1"/>
          </p:cNvSpPr>
          <p:nvPr/>
        </p:nvSpPr>
        <p:spPr bwMode="auto">
          <a:xfrm>
            <a:off x="4986338" y="4062413"/>
            <a:ext cx="198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46" name="Rectangle 72"/>
          <p:cNvSpPr>
            <a:spLocks noChangeArrowheads="1"/>
          </p:cNvSpPr>
          <p:nvPr/>
        </p:nvSpPr>
        <p:spPr bwMode="auto">
          <a:xfrm>
            <a:off x="4986338" y="3360738"/>
            <a:ext cx="198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47" name="Rectangle 73"/>
          <p:cNvSpPr>
            <a:spLocks noChangeArrowheads="1"/>
          </p:cNvSpPr>
          <p:nvPr/>
        </p:nvSpPr>
        <p:spPr bwMode="auto">
          <a:xfrm>
            <a:off x="4986338" y="2657475"/>
            <a:ext cx="198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30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48" name="Rectangle 74"/>
          <p:cNvSpPr>
            <a:spLocks noChangeArrowheads="1"/>
          </p:cNvSpPr>
          <p:nvPr/>
        </p:nvSpPr>
        <p:spPr bwMode="auto">
          <a:xfrm>
            <a:off x="4986338" y="1955800"/>
            <a:ext cx="198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40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49" name="Rectangle 75"/>
          <p:cNvSpPr>
            <a:spLocks noChangeArrowheads="1"/>
          </p:cNvSpPr>
          <p:nvPr/>
        </p:nvSpPr>
        <p:spPr bwMode="auto">
          <a:xfrm>
            <a:off x="1946275" y="4764088"/>
            <a:ext cx="100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50" name="Rectangle 76"/>
          <p:cNvSpPr>
            <a:spLocks noChangeArrowheads="1"/>
          </p:cNvSpPr>
          <p:nvPr/>
        </p:nvSpPr>
        <p:spPr bwMode="auto">
          <a:xfrm>
            <a:off x="1941513" y="4062413"/>
            <a:ext cx="1000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51" name="Rectangle 77"/>
          <p:cNvSpPr>
            <a:spLocks noChangeArrowheads="1"/>
          </p:cNvSpPr>
          <p:nvPr/>
        </p:nvSpPr>
        <p:spPr bwMode="auto">
          <a:xfrm>
            <a:off x="1876425" y="3360738"/>
            <a:ext cx="198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52" name="Rectangle 78"/>
          <p:cNvSpPr>
            <a:spLocks noChangeArrowheads="1"/>
          </p:cNvSpPr>
          <p:nvPr/>
        </p:nvSpPr>
        <p:spPr bwMode="auto">
          <a:xfrm>
            <a:off x="1876425" y="2657475"/>
            <a:ext cx="198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53" name="Rectangle 79"/>
          <p:cNvSpPr>
            <a:spLocks noChangeArrowheads="1"/>
          </p:cNvSpPr>
          <p:nvPr/>
        </p:nvSpPr>
        <p:spPr bwMode="auto">
          <a:xfrm>
            <a:off x="1876425" y="1955800"/>
            <a:ext cx="198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2554" name="Rectangle 80"/>
          <p:cNvSpPr>
            <a:spLocks noChangeArrowheads="1"/>
          </p:cNvSpPr>
          <p:nvPr/>
        </p:nvSpPr>
        <p:spPr bwMode="auto">
          <a:xfrm>
            <a:off x="2262188" y="4951413"/>
            <a:ext cx="1041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World energy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demand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2030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4697000" y="2241658"/>
            <a:ext cx="12343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Gigatonnes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2403475" y="2568575"/>
            <a:ext cx="5607050" cy="2276475"/>
            <a:chOff x="2603500" y="2724150"/>
            <a:chExt cx="6073375" cy="2276475"/>
          </a:xfrm>
        </p:grpSpPr>
        <p:sp>
          <p:nvSpPr>
            <p:cNvPr id="3" name="Rectangle 56"/>
            <p:cNvSpPr>
              <a:spLocks noChangeArrowheads="1"/>
            </p:cNvSpPr>
            <p:nvPr/>
          </p:nvSpPr>
          <p:spPr bwMode="auto">
            <a:xfrm>
              <a:off x="2603500" y="2724150"/>
              <a:ext cx="847728" cy="22764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>
                <a:latin typeface="Calibri" pitchFamily="34" charset="0"/>
              </a:endParaRPr>
            </a:p>
          </p:txBody>
        </p:sp>
        <p:sp>
          <p:nvSpPr>
            <p:cNvPr id="8280" name="Rectangle 88"/>
            <p:cNvSpPr>
              <a:spLocks noChangeArrowheads="1"/>
            </p:cNvSpPr>
            <p:nvPr/>
          </p:nvSpPr>
          <p:spPr bwMode="auto">
            <a:xfrm>
              <a:off x="6135412" y="3036888"/>
              <a:ext cx="115209" cy="115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>
                <a:latin typeface="Calibri" pitchFamily="34" charset="0"/>
              </a:endParaRPr>
            </a:p>
          </p:txBody>
        </p:sp>
        <p:sp>
          <p:nvSpPr>
            <p:cNvPr id="22578" name="Rectangle 90"/>
            <p:cNvSpPr>
              <a:spLocks noChangeArrowheads="1"/>
            </p:cNvSpPr>
            <p:nvPr/>
          </p:nvSpPr>
          <p:spPr bwMode="auto">
            <a:xfrm>
              <a:off x="6291906" y="2962741"/>
              <a:ext cx="238496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World energy demand in the</a:t>
              </a:r>
            </a:p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central scenario</a:t>
              </a:r>
              <a:endParaRPr lang="en-US" sz="1600">
                <a:latin typeface="Calibri" pitchFamily="34" charset="0"/>
              </a:endParaRPr>
            </a:p>
          </p:txBody>
        </p:sp>
      </p:grpSp>
      <p:sp>
        <p:nvSpPr>
          <p:cNvPr id="22557" name="Rectangle 96"/>
          <p:cNvSpPr>
            <a:spLocks noChangeArrowheads="1"/>
          </p:cNvSpPr>
          <p:nvPr/>
        </p:nvSpPr>
        <p:spPr bwMode="auto">
          <a:xfrm>
            <a:off x="3724275" y="4965700"/>
            <a:ext cx="9556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World CO</a:t>
            </a:r>
            <a:r>
              <a:rPr lang="en-US" sz="1600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600" baseline="-25000">
              <a:latin typeface="Calibri" pitchFamily="34" charset="0"/>
            </a:endParaRP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emissions</a:t>
            </a:r>
          </a:p>
          <a:p>
            <a:pPr algn="ctr"/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2030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775075" y="2330450"/>
            <a:ext cx="4122738" cy="2554288"/>
            <a:chOff x="4089921" y="2486025"/>
            <a:chExt cx="4467862" cy="2553558"/>
          </a:xfrm>
        </p:grpSpPr>
        <p:sp>
          <p:nvSpPr>
            <p:cNvPr id="22573" name="Rectangle 60"/>
            <p:cNvSpPr>
              <a:spLocks noChangeArrowheads="1"/>
            </p:cNvSpPr>
            <p:nvPr/>
          </p:nvSpPr>
          <p:spPr bwMode="auto">
            <a:xfrm>
              <a:off x="4089921" y="2486025"/>
              <a:ext cx="847772" cy="2514601"/>
            </a:xfrm>
            <a:prstGeom prst="rect">
              <a:avLst/>
            </a:prstGeom>
            <a:solidFill>
              <a:srgbClr val="CAE6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22574" name="Rectangle 94"/>
            <p:cNvSpPr>
              <a:spLocks noChangeArrowheads="1"/>
            </p:cNvSpPr>
            <p:nvPr/>
          </p:nvSpPr>
          <p:spPr bwMode="auto">
            <a:xfrm>
              <a:off x="6144724" y="4613007"/>
              <a:ext cx="107491" cy="120921"/>
            </a:xfrm>
            <a:prstGeom prst="rect">
              <a:avLst/>
            </a:prstGeom>
            <a:solidFill>
              <a:srgbClr val="CAE6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22575" name="Rectangle 104"/>
            <p:cNvSpPr>
              <a:spLocks noChangeArrowheads="1"/>
            </p:cNvSpPr>
            <p:nvPr/>
          </p:nvSpPr>
          <p:spPr bwMode="auto">
            <a:xfrm>
              <a:off x="6301431" y="4547206"/>
              <a:ext cx="2256352" cy="492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World CO</a:t>
              </a:r>
              <a:r>
                <a:rPr lang="en-US" sz="1600" baseline="-250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 emissions in the</a:t>
              </a:r>
            </a:p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central scenario (right axis)</a:t>
              </a:r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3781425" y="2046288"/>
            <a:ext cx="4473575" cy="2063750"/>
            <a:chOff x="4097860" y="2201783"/>
            <a:chExt cx="4845244" cy="2063177"/>
          </a:xfrm>
        </p:grpSpPr>
        <p:sp>
          <p:nvSpPr>
            <p:cNvPr id="8284" name="Rectangle 92"/>
            <p:cNvSpPr>
              <a:spLocks noChangeArrowheads="1"/>
            </p:cNvSpPr>
            <p:nvPr/>
          </p:nvSpPr>
          <p:spPr bwMode="auto">
            <a:xfrm>
              <a:off x="6150813" y="3839628"/>
              <a:ext cx="101445" cy="1031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00">
                <a:latin typeface="Calibri" pitchFamily="34" charset="0"/>
              </a:endParaRPr>
            </a:p>
          </p:txBody>
        </p:sp>
        <p:sp>
          <p:nvSpPr>
            <p:cNvPr id="22568" name="Rectangle 99"/>
            <p:cNvSpPr>
              <a:spLocks noChangeArrowheads="1"/>
            </p:cNvSpPr>
            <p:nvPr/>
          </p:nvSpPr>
          <p:spPr bwMode="auto">
            <a:xfrm>
              <a:off x="6304607" y="3772596"/>
              <a:ext cx="2638497" cy="49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bg2"/>
                  </a:solidFill>
                  <a:latin typeface="Calibri" pitchFamily="34" charset="0"/>
                </a:rPr>
                <a:t>Additional CO</a:t>
              </a:r>
              <a:r>
                <a:rPr lang="en-US" sz="1600" baseline="-25000">
                  <a:solidFill>
                    <a:schemeClr val="bg2"/>
                  </a:solidFill>
                  <a:latin typeface="Calibri" pitchFamily="34" charset="0"/>
                </a:rPr>
                <a:t>2</a:t>
              </a:r>
              <a:r>
                <a:rPr lang="en-US" sz="1600">
                  <a:solidFill>
                    <a:schemeClr val="bg2"/>
                  </a:solidFill>
                  <a:latin typeface="Calibri" pitchFamily="34" charset="0"/>
                </a:rPr>
                <a:t> emissions in the</a:t>
              </a:r>
            </a:p>
            <a:p>
              <a:r>
                <a:rPr lang="en-US" sz="1600">
                  <a:solidFill>
                    <a:schemeClr val="bg2"/>
                  </a:solidFill>
                  <a:latin typeface="Calibri" pitchFamily="34" charset="0"/>
                </a:rPr>
                <a:t>Energy for All Case (right axis)</a:t>
              </a:r>
            </a:p>
          </p:txBody>
        </p:sp>
        <p:sp>
          <p:nvSpPr>
            <p:cNvPr id="22569" name="Rectangle 101"/>
            <p:cNvSpPr>
              <a:spLocks noChangeArrowheads="1"/>
            </p:cNvSpPr>
            <p:nvPr/>
          </p:nvSpPr>
          <p:spPr bwMode="auto">
            <a:xfrm>
              <a:off x="7333364" y="3789372"/>
              <a:ext cx="65" cy="24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22570" name="Rectangle 102"/>
            <p:cNvSpPr>
              <a:spLocks noChangeArrowheads="1"/>
            </p:cNvSpPr>
            <p:nvPr/>
          </p:nvSpPr>
          <p:spPr bwMode="auto">
            <a:xfrm>
              <a:off x="6304607" y="3970339"/>
              <a:ext cx="65" cy="24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600">
                <a:latin typeface="Calibri" pitchFamily="34" charset="0"/>
              </a:endParaRPr>
            </a:p>
          </p:txBody>
        </p:sp>
        <p:cxnSp>
          <p:nvCxnSpPr>
            <p:cNvPr id="8243" name="Straight Connector 112"/>
            <p:cNvCxnSpPr>
              <a:cxnSpLocks noChangeShapeType="1"/>
            </p:cNvCxnSpPr>
            <p:nvPr/>
          </p:nvCxnSpPr>
          <p:spPr bwMode="auto">
            <a:xfrm>
              <a:off x="4097860" y="2474757"/>
              <a:ext cx="830466" cy="0"/>
            </a:xfrm>
            <a:prstGeom prst="line">
              <a:avLst/>
            </a:prstGeom>
            <a:noFill/>
            <a:ln w="19050" cap="sq" algn="ctr">
              <a:solidFill>
                <a:schemeClr val="accent5">
                  <a:lumMod val="75000"/>
                </a:schemeClr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22572" name="TextBox 113"/>
            <p:cNvSpPr txBox="1">
              <a:spLocks noChangeArrowheads="1"/>
            </p:cNvSpPr>
            <p:nvPr/>
          </p:nvSpPr>
          <p:spPr bwMode="auto">
            <a:xfrm>
              <a:off x="4228490" y="2201783"/>
              <a:ext cx="671246" cy="3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0.7%</a:t>
              </a:r>
              <a:endParaRPr lang="en-GB" sz="1600" b="1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2409825" y="2027238"/>
            <a:ext cx="5919788" cy="595312"/>
            <a:chOff x="2611879" y="2182181"/>
            <a:chExt cx="6412079" cy="594676"/>
          </a:xfrm>
        </p:grpSpPr>
        <p:sp>
          <p:nvSpPr>
            <p:cNvPr id="22562" name="Rectangle 84"/>
            <p:cNvSpPr>
              <a:spLocks noChangeArrowheads="1"/>
            </p:cNvSpPr>
            <p:nvPr/>
          </p:nvSpPr>
          <p:spPr bwMode="auto">
            <a:xfrm>
              <a:off x="6149023" y="2259014"/>
              <a:ext cx="103193" cy="10318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600">
                <a:latin typeface="Calibri" pitchFamily="34" charset="0"/>
              </a:endParaRPr>
            </a:p>
          </p:txBody>
        </p:sp>
        <p:sp>
          <p:nvSpPr>
            <p:cNvPr id="22563" name="Rectangle 86"/>
            <p:cNvSpPr>
              <a:spLocks noChangeArrowheads="1"/>
            </p:cNvSpPr>
            <p:nvPr/>
          </p:nvSpPr>
          <p:spPr bwMode="auto">
            <a:xfrm>
              <a:off x="6291906" y="2182181"/>
              <a:ext cx="2732052" cy="49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Additional energy demand in the</a:t>
              </a:r>
            </a:p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Energy for All Case </a:t>
              </a:r>
              <a:endParaRPr lang="en-US" sz="1600">
                <a:latin typeface="Calibri" pitchFamily="34" charset="0"/>
              </a:endParaRPr>
            </a:p>
          </p:txBody>
        </p:sp>
        <p:sp>
          <p:nvSpPr>
            <p:cNvPr id="22564" name="Rectangle 87"/>
            <p:cNvSpPr>
              <a:spLocks noChangeArrowheads="1"/>
            </p:cNvSpPr>
            <p:nvPr/>
          </p:nvSpPr>
          <p:spPr bwMode="auto">
            <a:xfrm>
              <a:off x="6291906" y="2405069"/>
              <a:ext cx="65" cy="24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22565" name="TextBox 114"/>
            <p:cNvSpPr txBox="1">
              <a:spLocks noChangeArrowheads="1"/>
            </p:cNvSpPr>
            <p:nvPr/>
          </p:nvSpPr>
          <p:spPr bwMode="auto">
            <a:xfrm>
              <a:off x="2621720" y="2438577"/>
              <a:ext cx="823005" cy="338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1.1%</a:t>
              </a:r>
              <a:endParaRPr lang="en-GB" sz="1600" b="1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cxnSp>
          <p:nvCxnSpPr>
            <p:cNvPr id="22566" name="Straight Connector 119"/>
            <p:cNvCxnSpPr>
              <a:cxnSpLocks noChangeShapeType="1"/>
            </p:cNvCxnSpPr>
            <p:nvPr/>
          </p:nvCxnSpPr>
          <p:spPr bwMode="auto">
            <a:xfrm>
              <a:off x="2611879" y="2713662"/>
              <a:ext cx="829821" cy="0"/>
            </a:xfrm>
            <a:prstGeom prst="line">
              <a:avLst/>
            </a:prstGeom>
            <a:noFill/>
            <a:ln w="19050" cap="sq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22561" name="Text Box 55"/>
          <p:cNvSpPr txBox="1">
            <a:spLocks noChangeArrowheads="1"/>
          </p:cNvSpPr>
          <p:nvPr/>
        </p:nvSpPr>
        <p:spPr bwMode="auto">
          <a:xfrm>
            <a:off x="60325" y="6553200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Source: IEA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9144000" cy="1023937"/>
          </a:xfrm>
        </p:spPr>
        <p:txBody>
          <a:bodyPr lIns="108032" tIns="54016" rIns="108032" bIns="54016"/>
          <a:lstStyle/>
          <a:p>
            <a:pPr algn="ctr" eaLnBrk="1" hangingPunct="1">
              <a:defRPr/>
            </a:pPr>
            <a:r>
              <a:rPr 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Achieving SE4ALL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1627188"/>
            <a:ext cx="9144000" cy="4237037"/>
          </a:xfrm>
        </p:spPr>
        <p:txBody>
          <a:bodyPr lIns="108032" tIns="54016" rIns="108032" bIns="54016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Increase energy access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 typeface="Wingdings" pitchFamily="2" charset="2"/>
              <a:buChar char="Ø"/>
            </a:pPr>
            <a:r>
              <a:rPr lang="en-US" altLang="ja-JP" sz="2100" i="1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Universal access is achievable by 2030 – financing is key</a:t>
            </a:r>
            <a:endParaRPr lang="en-US" altLang="ja-JP" sz="2300" dirty="0" smtClean="0">
              <a:solidFill>
                <a:srgbClr val="98140A"/>
              </a:solidFill>
              <a:ea typeface="ＭＳ Ｐゴシック" pitchFamily="34" charset="-128"/>
              <a:sym typeface="Symbol" pitchFamily="18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 typeface="Wingdings" pitchFamily="2" charset="2"/>
              <a:buChar char="n"/>
            </a:pPr>
            <a:r>
              <a:rPr lang="en-US" altLang="ja-JP" sz="24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To support a move to a CO</a:t>
            </a:r>
            <a:r>
              <a:rPr lang="en-US" altLang="ja-JP" sz="2400" baseline="-250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ja-JP" sz="24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 path consistent with </a:t>
            </a:r>
            <a:r>
              <a:rPr lang="en-GB" altLang="ja-JP" sz="24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2ºC 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 typeface="Wingdings" pitchFamily="2" charset="2"/>
              <a:buChar char="Ø"/>
            </a:pPr>
            <a:r>
              <a:rPr lang="en-US" altLang="ja-JP" sz="2100" i="1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More than double the use of modern renewables by 2030</a:t>
            </a:r>
          </a:p>
          <a:p>
            <a:pPr marL="800100" lvl="2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 typeface="Wingdings" pitchFamily="2" charset="2"/>
              <a:buChar char="Ø"/>
            </a:pPr>
            <a:r>
              <a:rPr lang="en-US" altLang="ja-JP" sz="2100" i="1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Reduce energy intensity by 40% by 2030</a:t>
            </a: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Tx/>
              <a:buNone/>
            </a:pPr>
            <a:endParaRPr lang="en-US" altLang="ja-JP" sz="2200" dirty="0" smtClean="0">
              <a:solidFill>
                <a:srgbClr val="98140A"/>
              </a:solidFill>
              <a:ea typeface="ＭＳ Ｐゴシック" pitchFamily="34" charset="-128"/>
              <a:sym typeface="Symbol" pitchFamily="18" charset="2"/>
            </a:endParaRPr>
          </a:p>
          <a:p>
            <a:pPr marL="342900" lvl="1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SzPct val="90000"/>
              <a:buFontTx/>
              <a:buNone/>
            </a:pPr>
            <a:r>
              <a:rPr lang="en-US" altLang="ja-JP" sz="2400" dirty="0" smtClean="0">
                <a:solidFill>
                  <a:srgbClr val="98140A"/>
                </a:solidFill>
                <a:ea typeface="ＭＳ Ｐゴシック" pitchFamily="34" charset="-128"/>
                <a:sym typeface="Symbol" pitchFamily="18" charset="2"/>
              </a:rPr>
              <a:t>Rio+20 is a unique opportunity to set goals that help the world achieve …a better energy future</a:t>
            </a:r>
            <a:endParaRPr lang="en-GB" altLang="ja-JP" sz="2400" dirty="0" smtClean="0">
              <a:solidFill>
                <a:srgbClr val="98140A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0325" y="6507163"/>
            <a:ext cx="1082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Source: IEA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439</Words>
  <Application>Microsoft Office PowerPoint</Application>
  <PresentationFormat>On-screen Show (4:3)</PresentationFormat>
  <Paragraphs>121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The Age of Planetary Boundaries</vt:lpstr>
      <vt:lpstr>Outlook for world energy demand</vt:lpstr>
      <vt:lpstr>Slide 4</vt:lpstr>
      <vt:lpstr>Slide 5</vt:lpstr>
      <vt:lpstr>Slide 6</vt:lpstr>
      <vt:lpstr>Slide 7</vt:lpstr>
      <vt:lpstr>Implications of achieving  universal modern energy access</vt:lpstr>
      <vt:lpstr>Achieving SE4ALL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icmtest</cp:lastModifiedBy>
  <cp:revision>193</cp:revision>
  <dcterms:created xsi:type="dcterms:W3CDTF">2012-01-23T20:52:14Z</dcterms:created>
  <dcterms:modified xsi:type="dcterms:W3CDTF">2012-01-27T10:07:04Z</dcterms:modified>
</cp:coreProperties>
</file>